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81" r:id="rId4"/>
    <p:sldId id="290" r:id="rId5"/>
    <p:sldId id="280" r:id="rId6"/>
    <p:sldId id="291" r:id="rId7"/>
    <p:sldId id="292" r:id="rId8"/>
    <p:sldId id="293" r:id="rId9"/>
    <p:sldId id="294" r:id="rId10"/>
    <p:sldId id="258" r:id="rId11"/>
    <p:sldId id="257" r:id="rId12"/>
    <p:sldId id="295" r:id="rId13"/>
    <p:sldId id="296" r:id="rId14"/>
    <p:sldId id="298" r:id="rId15"/>
    <p:sldId id="29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7687"/>
  </p:normalViewPr>
  <p:slideViewPr>
    <p:cSldViewPr snapToGrid="0" snapToObjects="1">
      <p:cViewPr varScale="1">
        <p:scale>
          <a:sx n="111" d="100"/>
          <a:sy n="111" d="100"/>
        </p:scale>
        <p:origin x="1176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haritede-my.sharepoint.com/personal/rene_bernard_charite_de/Documents/ELN%20FDM%20for%20NC%20survey%20results%20eng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Averages</a:t>
            </a:r>
            <a:r>
              <a:rPr lang="de-DE" baseline="0"/>
              <a:t> on </a:t>
            </a:r>
            <a:r>
              <a:rPr lang="de-DE" baseline="0" err="1"/>
              <a:t>importance</a:t>
            </a:r>
            <a:r>
              <a:rPr lang="de-DE" baseline="0"/>
              <a:t> (max.=4) </a:t>
            </a:r>
            <a:r>
              <a:rPr lang="de-DE" baseline="0" err="1"/>
              <a:t>and</a:t>
            </a:r>
            <a:r>
              <a:rPr lang="de-DE" baseline="0"/>
              <a:t> </a:t>
            </a:r>
            <a:r>
              <a:rPr lang="de-DE" baseline="0" err="1"/>
              <a:t>needs</a:t>
            </a:r>
            <a:r>
              <a:rPr lang="de-DE" baseline="0"/>
              <a:t> (</a:t>
            </a:r>
            <a:r>
              <a:rPr lang="de-DE" baseline="0" err="1"/>
              <a:t>max</a:t>
            </a:r>
            <a:r>
              <a:rPr lang="de-DE" baseline="0"/>
              <a:t>=3) </a:t>
            </a:r>
            <a:r>
              <a:rPr lang="de-DE" baseline="0" err="1"/>
              <a:t>of</a:t>
            </a:r>
            <a:r>
              <a:rPr lang="de-DE" baseline="0"/>
              <a:t> RDM </a:t>
            </a:r>
            <a:r>
              <a:rPr lang="de-DE" baseline="0" err="1"/>
              <a:t>aspects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>
        <c:manualLayout>
          <c:layoutTarget val="inner"/>
          <c:xMode val="edge"/>
          <c:yMode val="edge"/>
          <c:x val="3.0594673154230027E-2"/>
          <c:y val="0.19731947212245171"/>
          <c:w val="0.96040689356511411"/>
          <c:h val="0.67298260151547429"/>
        </c:manualLayout>
      </c:layout>
      <c:lineChart>
        <c:grouping val="standard"/>
        <c:varyColors val="0"/>
        <c:ser>
          <c:idx val="0"/>
          <c:order val="0"/>
          <c:tx>
            <c:strRef>
              <c:f>'Result and Diagrams'!$Q$189</c:f>
              <c:strCache>
                <c:ptCount val="1"/>
                <c:pt idx="0">
                  <c:v>importance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 and Diagrams'!$P$190:$P$196</c:f>
              <c:strCache>
                <c:ptCount val="7"/>
                <c:pt idx="0">
                  <c:v>Legal aspects of handling research data</c:v>
                </c:pt>
                <c:pt idx="1">
                  <c:v>data management plans</c:v>
                </c:pt>
                <c:pt idx="2">
                  <c:v>Structured storage/filing of research data</c:v>
                </c:pt>
                <c:pt idx="3">
                  <c:v>documentation of research processes</c:v>
                </c:pt>
                <c:pt idx="4">
                  <c:v>Storage and backup of research data</c:v>
                </c:pt>
                <c:pt idx="5">
                  <c:v>long term archiving of research data</c:v>
                </c:pt>
                <c:pt idx="6">
                  <c:v>publication of research data according to FAIR principles</c:v>
                </c:pt>
              </c:strCache>
            </c:strRef>
          </c:cat>
          <c:val>
            <c:numRef>
              <c:f>'Result and Diagrams'!$Q$190:$Q$196</c:f>
              <c:numCache>
                <c:formatCode>0.0</c:formatCode>
                <c:ptCount val="7"/>
                <c:pt idx="0">
                  <c:v>2.5</c:v>
                </c:pt>
                <c:pt idx="1">
                  <c:v>2.9411764705882355</c:v>
                </c:pt>
                <c:pt idx="2">
                  <c:v>3.6666666666666665</c:v>
                </c:pt>
                <c:pt idx="3">
                  <c:v>3.1666666666666665</c:v>
                </c:pt>
                <c:pt idx="4">
                  <c:v>3.5555555555555554</c:v>
                </c:pt>
                <c:pt idx="5">
                  <c:v>3.4444444444444446</c:v>
                </c:pt>
                <c:pt idx="6">
                  <c:v>3.1111111111111112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48-5B49-BB0F-BB5BE6070244}"/>
            </c:ext>
          </c:extLst>
        </c:ser>
        <c:ser>
          <c:idx val="1"/>
          <c:order val="1"/>
          <c:tx>
            <c:strRef>
              <c:f>'Result and Diagrams'!$R$189</c:f>
              <c:strCache>
                <c:ptCount val="1"/>
                <c:pt idx="0">
                  <c:v>needs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 and Diagrams'!$P$190:$P$196</c:f>
              <c:strCache>
                <c:ptCount val="7"/>
                <c:pt idx="0">
                  <c:v>Legal aspects of handling research data</c:v>
                </c:pt>
                <c:pt idx="1">
                  <c:v>data management plans</c:v>
                </c:pt>
                <c:pt idx="2">
                  <c:v>Structured storage/filing of research data</c:v>
                </c:pt>
                <c:pt idx="3">
                  <c:v>documentation of research processes</c:v>
                </c:pt>
                <c:pt idx="4">
                  <c:v>Storage and backup of research data</c:v>
                </c:pt>
                <c:pt idx="5">
                  <c:v>long term archiving of research data</c:v>
                </c:pt>
                <c:pt idx="6">
                  <c:v>publication of research data according to FAIR principles</c:v>
                </c:pt>
              </c:strCache>
            </c:strRef>
          </c:cat>
          <c:val>
            <c:numRef>
              <c:f>'Result and Diagrams'!$R$190:$R$196</c:f>
              <c:numCache>
                <c:formatCode>0.0</c:formatCode>
                <c:ptCount val="7"/>
                <c:pt idx="0">
                  <c:v>1.5555555555555556</c:v>
                </c:pt>
                <c:pt idx="1">
                  <c:v>2.0588235294117645</c:v>
                </c:pt>
                <c:pt idx="2">
                  <c:v>2.3529411764705883</c:v>
                </c:pt>
                <c:pt idx="3">
                  <c:v>1.8235294117647058</c:v>
                </c:pt>
                <c:pt idx="4">
                  <c:v>2.0555555555555554</c:v>
                </c:pt>
                <c:pt idx="5">
                  <c:v>2.4444444444444446</c:v>
                </c:pt>
                <c:pt idx="6">
                  <c:v>2.2777777777777777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48-5B49-BB0F-BB5BE60702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38680304"/>
        <c:axId val="1338681952"/>
      </c:lineChart>
      <c:catAx>
        <c:axId val="133868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338681952"/>
        <c:crosses val="autoZero"/>
        <c:auto val="1"/>
        <c:lblAlgn val="ctr"/>
        <c:lblOffset val="100"/>
        <c:noMultiLvlLbl val="0"/>
      </c:catAx>
      <c:valAx>
        <c:axId val="13386819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338680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543116524471537E-5"/>
          <c:y val="0.12991383913331447"/>
          <c:w val="0.25834586973329493"/>
          <c:h val="3.865786870752864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9023-D2F3-BE46-A2EE-2537DF301F10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C707-4C78-1444-86A0-9B961B86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Lassen Sie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Einblick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 Feld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 ich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Biomedizin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existierender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Datensätze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schematisch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steigender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Datengröße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dargestellt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den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rot, der die Grosse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Konsortien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repräsentiert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Allen Brain Atlas, Human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Project, Human Brain Project,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sämtliche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genomischen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Datensätze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Datensätze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organisiert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zahlenmäßig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geringen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Teil 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Gesamtheit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produzierten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Datensätze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sogenannte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long-tail: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granuläre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Datensätze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individuellen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Kooperationen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teilweise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existieren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in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Repositorien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zumindest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Datensätze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berichtet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Teil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Datensätze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(85%) der longtail data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unerreichbar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Aussenwelt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instiutionellen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Festplatten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Laborbüchern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file drawer data – neutral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Ergebnisse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überlegt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daß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Steuermittel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Erstellung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Datensätze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verwendet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Wiederverwertung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entzogen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warden,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 auf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kumulativen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Wert der in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Weltforschungsbudget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ganzes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entspricht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sein?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1E52A-8EED-FA4E-A7A8-99A0935CA06E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1128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E5A6E286-16D0-47AE-B001-1CEB426F7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D9653E-628F-48DE-811E-8D756A09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908720"/>
            <a:ext cx="8424936" cy="1497782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2FBD7-ACBB-4F37-8144-E2E49E36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492896"/>
            <a:ext cx="8424936" cy="792088"/>
          </a:xfrm>
        </p:spPr>
        <p:txBody>
          <a:bodyPr t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2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B1347-7A68-4ACE-B37F-1473ED0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1224000" cy="288000"/>
          </a:xfrm>
        </p:spPr>
        <p:txBody>
          <a:bodyPr tIns="6120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FAF1353-694D-4980-A7A9-5E16DDF87531}" type="datetime1">
              <a:rPr lang="de-DE" smtClean="0"/>
              <a:t>13.10.24</a:t>
            </a:fld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B78-B81B-4ED5-ACA3-C0080CAEB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3501008"/>
            <a:ext cx="7704856" cy="36004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57B943-0001-4EE2-BC7E-19C2AD07A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3861048"/>
            <a:ext cx="7705379" cy="360040"/>
          </a:xfrm>
        </p:spPr>
        <p:txBody>
          <a:bodyPr tIns="54000"/>
          <a:lstStyle>
            <a:lvl1pPr marL="0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D526171-4A6B-4D1B-AD83-6539728CC8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4060" y="5326768"/>
            <a:ext cx="3113045" cy="136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929839"/>
            <a:ext cx="1656184" cy="6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773-E72C-4F32-9041-4EEE847CF6E4}" type="datetime1">
              <a:rPr lang="de-DE" smtClean="0"/>
              <a:t>13.10.24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568"/>
            <a:ext cx="11089232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D7C-C36A-4AB4-8C78-68B128FE4DA1}" type="datetime1">
              <a:rPr lang="de-DE" smtClean="0"/>
              <a:t>13.10.24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568"/>
            <a:ext cx="5328592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FEF123E-77E9-4A21-8B18-B17FE89266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2026" y="1772816"/>
            <a:ext cx="5328591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68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3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0CBF-0B3D-421B-9ECE-C089E3CCC5A4}" type="datetime1">
              <a:rPr lang="de-DE" smtClean="0"/>
              <a:t>13.10.24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816"/>
            <a:ext cx="3456384" cy="230450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FEF123E-77E9-4A21-8B18-B17FE89266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7808" y="1772816"/>
            <a:ext cx="3456384" cy="230425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9AF6944-A3E7-4CBD-9B49-2619ED6BFE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83565" y="1772816"/>
            <a:ext cx="3457575" cy="230346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4A825DC-95AC-4589-8462-4C27830E4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194" y="4221088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F3E311-8EC9-4675-8863-3AA22D190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214" y="4221088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105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5A59EB7-A456-4509-9410-E72C278DF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3565" y="4221163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48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819B7BD-07B5-45B3-9212-845053AFD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592" cy="3888432"/>
          </a:xfr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51DAE-2D02-4860-A42E-DD4FB385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0809"/>
            <a:ext cx="5328592" cy="388843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7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D906DD-DFED-4CFA-B0FF-ABDE89F64F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4060" y="5326768"/>
            <a:ext cx="3113045" cy="136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805264"/>
            <a:ext cx="1656184" cy="6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2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7C45994-FFEC-4E42-97E7-E598FA17E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3717032"/>
            <a:ext cx="5328592" cy="1872208"/>
          </a:xfr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80728"/>
            <a:ext cx="9936000" cy="792088"/>
          </a:xfrm>
        </p:spPr>
        <p:txBody>
          <a:bodyPr tIns="36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A59225-326D-469E-9A53-F77ADA2328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4060" y="5326768"/>
            <a:ext cx="3113045" cy="136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805264"/>
            <a:ext cx="1656184" cy="6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04CE9-BC0C-4814-998F-C79F96C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82A569-95EE-47A6-98FA-7BB280A9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F3D8-B3F0-4C4D-85C3-36E7F7300782}" type="datetime1">
              <a:rPr lang="de-DE" smtClean="0"/>
              <a:t>13.10.24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222BAA-0257-4EDC-8D30-88CA9AFD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7BA60D-178C-45C4-A9E4-BBAF852A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9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EB2541-7CEE-4158-97A3-7265B2D5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75B4-8C6E-402D-AAD0-EC0FFCFB25DF}" type="datetime1">
              <a:rPr lang="de-DE" smtClean="0"/>
              <a:t>13.10.24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0A086C-F3D1-40B8-9DFB-59A2ECCA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17735-C342-45AF-A3B3-2EE13EB1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5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3" name="Category"/>
          <p:cNvSpPr txBox="1">
            <a:spLocks noGrp="1"/>
          </p:cNvSpPr>
          <p:nvPr>
            <p:ph type="body" sz="quarter" idx="13"/>
          </p:nvPr>
        </p:nvSpPr>
        <p:spPr>
          <a:xfrm>
            <a:off x="730111" y="6358731"/>
            <a:ext cx="4392365" cy="2301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950"/>
              </a:spcBef>
              <a:buClrTx/>
              <a:buSzTx/>
              <a:buNone/>
              <a:defRPr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Category</a:t>
            </a:r>
          </a:p>
        </p:txBody>
      </p:sp>
      <p:sp>
        <p:nvSpPr>
          <p:cNvPr id="74" name="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6145808" y="6358731"/>
            <a:ext cx="4392365" cy="2301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950"/>
              </a:spcBef>
              <a:buClrTx/>
              <a:buSzTx/>
              <a:buNone/>
              <a:defRPr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Presentation Name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81235" y="1666081"/>
            <a:ext cx="5249466" cy="4413747"/>
          </a:xfrm>
          <a:prstGeom prst="rect">
            <a:avLst/>
          </a:prstGeom>
        </p:spPr>
        <p:txBody>
          <a:bodyPr anchor="t"/>
          <a:lstStyle>
            <a:lvl1pPr marL="241300" indent="-241300">
              <a:lnSpc>
                <a:spcPct val="100000"/>
              </a:lnSpc>
              <a:spcBef>
                <a:spcPts val="3000"/>
              </a:spcBef>
              <a:defRPr sz="1700">
                <a:latin typeface="Roboto"/>
                <a:ea typeface="Roboto"/>
                <a:cs typeface="Roboto"/>
                <a:sym typeface="Roboto"/>
              </a:defRPr>
            </a:lvl1pPr>
            <a:lvl2pPr marL="458391" indent="-236141">
              <a:lnSpc>
                <a:spcPct val="100000"/>
              </a:lnSpc>
              <a:spcBef>
                <a:spcPts val="3000"/>
              </a:spcBef>
              <a:defRPr sz="1700">
                <a:latin typeface="Roboto"/>
                <a:ea typeface="Roboto"/>
                <a:cs typeface="Roboto"/>
                <a:sym typeface="Roboto"/>
              </a:defRPr>
            </a:lvl2pPr>
            <a:lvl3pPr marL="680641" indent="-236141">
              <a:lnSpc>
                <a:spcPct val="100000"/>
              </a:lnSpc>
              <a:spcBef>
                <a:spcPts val="3000"/>
              </a:spcBef>
              <a:defRPr sz="1700">
                <a:latin typeface="Roboto"/>
                <a:ea typeface="Roboto"/>
                <a:cs typeface="Roboto"/>
                <a:sym typeface="Roboto"/>
              </a:defRPr>
            </a:lvl3pPr>
            <a:lvl4pPr marL="902891" indent="-236141">
              <a:lnSpc>
                <a:spcPct val="100000"/>
              </a:lnSpc>
              <a:spcBef>
                <a:spcPts val="3000"/>
              </a:spcBef>
              <a:defRPr sz="1700">
                <a:latin typeface="Roboto"/>
                <a:ea typeface="Roboto"/>
                <a:cs typeface="Roboto"/>
                <a:sym typeface="Roboto"/>
              </a:defRPr>
            </a:lvl4pPr>
            <a:lvl5pPr marL="1125141" indent="-236141">
              <a:lnSpc>
                <a:spcPct val="100000"/>
              </a:lnSpc>
              <a:spcBef>
                <a:spcPts val="3000"/>
              </a:spcBef>
              <a:defRPr sz="1700"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5438738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1AFF-057E-466F-9447-D0F115EEDBDF}" type="datetime1">
              <a:rPr lang="de-DE" smtClean="0"/>
              <a:t>13.10.24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CEE1702-7B0C-4131-91DE-1D18B49E6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D9653E-628F-48DE-811E-8D756A09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908720"/>
            <a:ext cx="8424936" cy="1497782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2FBD7-ACBB-4F37-8144-E2E49E36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492896"/>
            <a:ext cx="8424936" cy="792088"/>
          </a:xfrm>
        </p:spPr>
        <p:txBody>
          <a:bodyPr t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50" b="0">
                <a:solidFill>
                  <a:schemeClr val="accent3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3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3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3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3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3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3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3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50">
                <a:solidFill>
                  <a:schemeClr val="accent3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B1347-7A68-4ACE-B37F-1473ED0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520" y="4149080"/>
            <a:ext cx="1224000" cy="288000"/>
          </a:xfrm>
        </p:spPr>
        <p:txBody>
          <a:bodyPr tIns="6120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3B1F17C-5FA9-4095-BE16-F1D27AF3C0FA}" type="datetime1">
              <a:rPr lang="de-DE" smtClean="0"/>
              <a:t>13.10.24</a:t>
            </a:fld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B78-B81B-4ED5-ACA3-C0080CAEB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3501008"/>
            <a:ext cx="7704856" cy="36004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57B943-0001-4EE2-BC7E-19C2AD07A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3861048"/>
            <a:ext cx="7705379" cy="360040"/>
          </a:xfrm>
        </p:spPr>
        <p:txBody>
          <a:bodyPr tIns="54000"/>
          <a:lstStyle>
            <a:lvl1pPr marL="0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C03209-B71C-4EA2-8E85-611F6ECDD0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4060" y="5326768"/>
            <a:ext cx="3113045" cy="136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805264"/>
            <a:ext cx="1656184" cy="6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5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Clr>
                <a:schemeClr val="accent2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445500" indent="-1755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445500" indent="-175500">
              <a:defRPr/>
            </a:lvl3pPr>
            <a:lvl4pPr marL="445500" indent="-175500">
              <a:defRPr/>
            </a:lvl4pPr>
            <a:lvl5pPr marL="445500" indent="-175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5890-3535-4B99-BCC2-746212E7D208}" type="datetime1">
              <a:rPr lang="de-DE" smtClean="0"/>
              <a:t>13.10.24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haltsverzeichni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Clr>
                <a:schemeClr val="accent2"/>
              </a:buClr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  <a:lvl2pPr marL="445500" indent="-1755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45500" indent="-175500">
              <a:defRPr>
                <a:solidFill>
                  <a:schemeClr val="bg1"/>
                </a:solidFill>
              </a:defRPr>
            </a:lvl3pPr>
            <a:lvl4pPr marL="445500" indent="-175500">
              <a:defRPr>
                <a:solidFill>
                  <a:schemeClr val="bg1"/>
                </a:solidFill>
              </a:defRPr>
            </a:lvl4pPr>
            <a:lvl5pPr marL="445500" indent="-1755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884A15-7728-4343-928E-C0B5C25FF697}" type="datetime1">
              <a:rPr lang="de-DE" smtClean="0"/>
              <a:t>13.10.24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1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809D42F-46B1-42EC-A13F-2A15D3DB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1C897F-07DD-4455-A122-6270A86F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628800"/>
            <a:ext cx="11089232" cy="2448000"/>
          </a:xfrm>
        </p:spPr>
        <p:txBody>
          <a:bodyPr anchor="t" anchorCtr="0"/>
          <a:lstStyle>
            <a:lvl1pPr>
              <a:lnSpc>
                <a:spcPct val="100000"/>
              </a:lnSpc>
              <a:defRPr sz="3375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4FC1B-C54D-4A37-8FC0-EDC2CA99C4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12928"/>
            <a:ext cx="11089232" cy="1500187"/>
          </a:xfrm>
        </p:spPr>
        <p:txBody>
          <a:bodyPr tIns="18000"/>
          <a:lstStyle>
            <a:lvl1pPr marL="0" indent="0">
              <a:buFont typeface="+mj-lt"/>
              <a:buNone/>
              <a:defRPr sz="6750" b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750" b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750" b="0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750" b="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750" b="0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750" b="0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750" b="0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6750" b="0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675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5CF29-BBAA-4ACF-BCC7-35BB5F3D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C7F7-154A-43C5-AB12-C2FCA7F84A5E}" type="datetime1">
              <a:rPr lang="de-DE" smtClean="0"/>
              <a:t>13.10.24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236100-60E8-4E9E-86E4-6ECCB38A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C66D73-6145-4EDA-B42A-178CEBC8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EB2541-7CEE-4158-97A3-7265B2D5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B776-907E-4CD6-B6E2-29317853EDEC}" type="datetime1">
              <a:rPr lang="de-DE" smtClean="0"/>
              <a:t>13.10.24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0A086C-F3D1-40B8-9DFB-59A2ECCA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17735-C342-45AF-A3B3-2EE13EB1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9F5D74C-1420-4AB8-A729-F0879CAE96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692699"/>
            <a:ext cx="11089232" cy="49685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5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12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592" cy="42484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51DAE-2D02-4860-A42E-DD4FB385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0810"/>
            <a:ext cx="5328592" cy="42484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9B3ABFAA-9642-4B05-80EE-5AF92C4E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EF4B-703B-4F9A-BC8F-BF0883629446}" type="datetime1">
              <a:rPr lang="de-DE" smtClean="0"/>
              <a:t>13.10.24</a:t>
            </a:fld>
            <a:endParaRPr lang="en-GB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D2519BF-BDB4-4096-B2C3-39A3D7C5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4A22B99D-742E-4480-A561-5B5A5804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9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6" y="476672"/>
            <a:ext cx="5327999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5328000" cy="42484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FE73EF4-2BCC-469E-9683-114DBB438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8680"/>
            <a:ext cx="5328520" cy="5400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E054B53-AC56-4DA0-807C-4883F23D47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2000C8-74CA-465C-9557-1007052404F0}" type="datetime1">
              <a:rPr lang="de-DE" smtClean="0"/>
              <a:t>13.10.24</a:t>
            </a:fld>
            <a:endParaRPr lang="en-GB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5EE6EB49-D030-450C-99B9-15172A99E9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D9BE316-FB6A-4B64-B9CA-B94637F0DF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EC7D1A-1AD3-4526-9446-CC6AACB2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9936000" cy="86400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DE" dirty="0"/>
              <a:t>Edit master title format 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F511AC-E4E2-4D62-AD5D-6352E3EE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0808"/>
            <a:ext cx="9936000" cy="424847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Edit master text format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  <a:p>
            <a:pPr lvl="5"/>
            <a:r>
              <a:rPr lang="de-DE" dirty="0"/>
              <a:t>Sixth level</a:t>
            </a:r>
          </a:p>
          <a:p>
            <a:pPr lvl="6"/>
            <a:r>
              <a:rPr lang="de-DE" dirty="0"/>
              <a:t>Seventh level</a:t>
            </a:r>
          </a:p>
          <a:p>
            <a:pPr lvl="7"/>
            <a:r>
              <a:rPr lang="de-DE" dirty="0"/>
              <a:t>Eighth level</a:t>
            </a:r>
          </a:p>
          <a:p>
            <a:pPr lvl="8"/>
            <a:r>
              <a:rPr lang="de-DE" dirty="0"/>
              <a:t>Ninth level</a:t>
            </a:r>
          </a:p>
          <a:p>
            <a:pPr lvl="4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A97232-DFF6-486E-A4CE-4FA70C5CB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520" y="6381328"/>
            <a:ext cx="792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03BE9-BA26-47EA-B9C6-CB718202C27E}" type="datetime1">
              <a:rPr lang="de-DE" smtClean="0"/>
              <a:t>13.10.24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6C2777-E81C-4B10-B2BA-4D5DABDF8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536" y="6381328"/>
            <a:ext cx="4320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917DF-0349-437A-A790-72D2C840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381328"/>
            <a:ext cx="288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057542"/>
            <a:ext cx="1656184" cy="6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9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4000"/>
        </a:lnSpc>
        <a:spcBef>
          <a:spcPts val="450"/>
        </a:spcBef>
        <a:buFontTx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4000"/>
        </a:lnSpc>
        <a:spcBef>
          <a:spcPts val="45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00" indent="-175500" algn="l" defTabSz="685800" rtl="0" eaLnBrk="1" latinLnBrk="0" hangingPunct="1">
        <a:lnSpc>
          <a:spcPct val="114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45500" indent="-175500" algn="l" defTabSz="685800" rtl="0" eaLnBrk="1" latinLnBrk="0" hangingPunct="1">
        <a:lnSpc>
          <a:spcPct val="114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685800" rtl="0" eaLnBrk="1" latinLnBrk="0" hangingPunct="1">
        <a:lnSpc>
          <a:spcPct val="114000"/>
        </a:lnSpc>
        <a:spcBef>
          <a:spcPts val="450"/>
        </a:spcBef>
        <a:buClr>
          <a:schemeClr val="accent2"/>
        </a:buClr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445500" indent="-175500" algn="l" defTabSz="685800" rtl="0" eaLnBrk="1" latinLnBrk="0" hangingPunct="1">
        <a:lnSpc>
          <a:spcPct val="114000"/>
        </a:lnSpc>
        <a:spcBef>
          <a:spcPts val="450"/>
        </a:spcBef>
        <a:buClr>
          <a:srgbClr val="C0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445500" indent="-175500" algn="l" defTabSz="685800" rtl="0" eaLnBrk="1" latinLnBrk="0" hangingPunct="1">
        <a:lnSpc>
          <a:spcPct val="114000"/>
        </a:lnSpc>
        <a:spcBef>
          <a:spcPts val="450"/>
        </a:spcBef>
        <a:buClr>
          <a:srgbClr val="C0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500" indent="-175500" algn="l" defTabSz="685800" rtl="0" eaLnBrk="1" latinLnBrk="0" hangingPunct="1">
        <a:lnSpc>
          <a:spcPct val="114000"/>
        </a:lnSpc>
        <a:spcBef>
          <a:spcPts val="450"/>
        </a:spcBef>
        <a:buClr>
          <a:srgbClr val="C0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445500" indent="-175500" algn="l" defTabSz="685800" rtl="0" eaLnBrk="1" latinLnBrk="0" hangingPunct="1">
        <a:lnSpc>
          <a:spcPct val="114000"/>
        </a:lnSpc>
        <a:spcBef>
          <a:spcPts val="450"/>
        </a:spcBef>
        <a:buClr>
          <a:srgbClr val="C0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377210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83" y="908720"/>
            <a:ext cx="10211209" cy="1497782"/>
          </a:xfrm>
        </p:spPr>
        <p:txBody>
          <a:bodyPr>
            <a:normAutofit fontScale="90000"/>
          </a:bodyPr>
          <a:lstStyle/>
          <a:p>
            <a:r>
              <a:rPr dirty="0"/>
              <a:t>Establishing Sustainable Research Data Management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dirty="0"/>
              <a:t>Neuroscience</a:t>
            </a:r>
            <a:r>
              <a:rPr lang="de-DE" dirty="0"/>
              <a:t>s</a:t>
            </a:r>
            <a:r>
              <a:rPr dirty="0"/>
              <a:t>: The RETAIN Fellowship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83" y="2946562"/>
            <a:ext cx="6318702" cy="1011980"/>
          </a:xfrm>
        </p:spPr>
        <p:txBody>
          <a:bodyPr/>
          <a:lstStyle/>
          <a:p>
            <a:r>
              <a:rPr lang="de-DE" dirty="0"/>
              <a:t>René Bernard, PhD</a:t>
            </a:r>
          </a:p>
          <a:p>
            <a:r>
              <a:rPr lang="de-DE" dirty="0"/>
              <a:t>Cluster </a:t>
            </a:r>
            <a:r>
              <a:rPr lang="de-DE" dirty="0" err="1"/>
              <a:t>of</a:t>
            </a:r>
            <a:r>
              <a:rPr lang="de-DE" dirty="0"/>
              <a:t> Excellence </a:t>
            </a:r>
            <a:r>
              <a:rPr dirty="0" err="1"/>
              <a:t>NeuroCure</a:t>
            </a:r>
            <a:endParaRPr lang="de-DE" dirty="0"/>
          </a:p>
          <a:p>
            <a:r>
              <a:rPr lang="de-DE" dirty="0"/>
              <a:t>BIH </a:t>
            </a:r>
            <a:r>
              <a:rPr dirty="0"/>
              <a:t>QUEST Center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Research </a:t>
            </a:r>
          </a:p>
          <a:p>
            <a:r>
              <a:rPr lang="de-DE" dirty="0" err="1"/>
              <a:t>rene.bernard@charite.de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8CF27-3434-354B-904D-9C7D3CE6A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3" y="4195893"/>
            <a:ext cx="7704856" cy="360040"/>
          </a:xfrm>
        </p:spPr>
        <p:txBody>
          <a:bodyPr/>
          <a:lstStyle/>
          <a:p>
            <a:r>
              <a:rPr lang="en-US" dirty="0"/>
              <a:t>15.10.2024 FDM </a:t>
            </a:r>
            <a:r>
              <a:rPr lang="en-US" dirty="0" err="1"/>
              <a:t>Netzwerktreffen</a:t>
            </a:r>
            <a:r>
              <a:rPr lang="en-US" dirty="0"/>
              <a:t> Berlin Brandenburg</a:t>
            </a:r>
          </a:p>
        </p:txBody>
      </p:sp>
      <p:pic>
        <p:nvPicPr>
          <p:cNvPr id="6" name="Logo" descr="Logo">
            <a:extLst>
              <a:ext uri="{FF2B5EF4-FFF2-40B4-BE49-F238E27FC236}">
                <a16:creationId xmlns:a16="http://schemas.microsoft.com/office/drawing/2014/main" id="{C3E72F6D-F1DB-0976-1C05-1E32BB059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5733256"/>
            <a:ext cx="2582375" cy="939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RETAIN </a:t>
            </a:r>
            <a:r>
              <a:rPr lang="de-DE" sz="3600" dirty="0" err="1"/>
              <a:t>application</a:t>
            </a:r>
            <a:r>
              <a:rPr lang="de-DE" sz="3600" dirty="0"/>
              <a:t> </a:t>
            </a:r>
            <a:r>
              <a:rPr lang="de-DE" sz="3600" dirty="0" err="1"/>
              <a:t>package</a:t>
            </a:r>
            <a:endParaRPr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3" y="1340672"/>
            <a:ext cx="11545882" cy="504065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Description of RD handling in the research environment (lab standards, conventions, organizational structures for storage, archiving; workflow, if they exist)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Table with : data types, metadata, data processing, data archiving, use of ELN, data access for collaborators, data sharing, legal obligations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you were to re-use data created by others, which properties and metadata should a dataset have to qualify as reusable?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Description of the ideal RD solution achievable in the research environment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For applications information: general project outline, workplan, and resources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Commitment of support by applicants PI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CV of applicant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976" y="1447435"/>
            <a:ext cx="6437995" cy="37762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effectLst/>
                <a:latin typeface="Helvetica" pitchFamily="2" charset="0"/>
              </a:rPr>
              <a:t>Call for applications: 1.6.2023 – 31.7.2023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latin typeface="Helvetica" pitchFamily="2" charset="0"/>
              </a:rPr>
              <a:t>Review &amp; Evaluations: 15.8.23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effectLst/>
                <a:latin typeface="Helvetica" pitchFamily="2" charset="0"/>
              </a:rPr>
              <a:t>Proposal Presentations to BOD: 30.9.23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latin typeface="Helvetica" pitchFamily="2" charset="0"/>
              </a:rPr>
              <a:t>Start of fellowships: 1.1.24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latin typeface="Helvetica" pitchFamily="2" charset="0"/>
              </a:rPr>
              <a:t>VOS </a:t>
            </a:r>
            <a:r>
              <a:rPr lang="en-US" sz="2000" dirty="0">
                <a:solidFill>
                  <a:srgbClr val="464646"/>
                </a:solidFill>
                <a:effectLst/>
                <a:latin typeface="Helvetica" pitchFamily="2" charset="0"/>
              </a:rPr>
              <a:t>Pro</a:t>
            </a:r>
            <a:r>
              <a:rPr lang="en-US" sz="2000" dirty="0">
                <a:solidFill>
                  <a:srgbClr val="464646"/>
                </a:solidFill>
                <a:latin typeface="Helvetica" pitchFamily="2" charset="0"/>
              </a:rPr>
              <a:t>gress Meetings: 25.4 and 25.9.24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effectLst/>
                <a:latin typeface="Helvetica" pitchFamily="2" charset="0"/>
              </a:rPr>
              <a:t>BOD progress report</a:t>
            </a:r>
            <a:r>
              <a:rPr lang="en-US" sz="2000" dirty="0">
                <a:solidFill>
                  <a:srgbClr val="464646"/>
                </a:solidFill>
                <a:latin typeface="Helvetica" pitchFamily="2" charset="0"/>
              </a:rPr>
              <a:t>: 30.11.24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effectLst/>
                <a:latin typeface="Helvetica" pitchFamily="2" charset="0"/>
              </a:rPr>
              <a:t>End of fellowships: 31.12.25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4646"/>
                </a:solidFill>
                <a:latin typeface="Helvetica" pitchFamily="2" charset="0"/>
              </a:rPr>
              <a:t>Evaluations and follow up monitoring in 2026</a:t>
            </a:r>
            <a:endParaRPr lang="en-US" sz="2000" dirty="0">
              <a:solidFill>
                <a:srgbClr val="464646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64646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64646"/>
              </a:solidFill>
              <a:effectLst/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endParaRPr lang="en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476672"/>
            <a:ext cx="9936000" cy="792088"/>
          </a:xfrm>
        </p:spPr>
        <p:txBody>
          <a:bodyPr anchor="t">
            <a:normAutofit/>
          </a:bodyPr>
          <a:lstStyle/>
          <a:p>
            <a:r>
              <a:rPr lang="de-DE" dirty="0"/>
              <a:t>Timeline </a:t>
            </a:r>
            <a:r>
              <a:rPr lang="de-DE" dirty="0" err="1"/>
              <a:t>of</a:t>
            </a:r>
            <a:r>
              <a:rPr lang="de-DE" dirty="0"/>
              <a:t> RETAIN </a:t>
            </a:r>
            <a:r>
              <a:rPr lang="de-DE" dirty="0" err="1"/>
              <a:t>fellowships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ED306-754D-11F0-864A-5CC7E9BB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7D2C-65BE-FC25-C5A3-0A8BC78E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9936000" cy="792088"/>
          </a:xfrm>
        </p:spPr>
        <p:txBody>
          <a:bodyPr anchor="t">
            <a:normAutofit/>
          </a:bodyPr>
          <a:lstStyle/>
          <a:p>
            <a:r>
              <a:rPr lang="de-DE" dirty="0"/>
              <a:t>RETAIN </a:t>
            </a:r>
            <a:r>
              <a:rPr lang="de-DE" dirty="0" err="1"/>
              <a:t>fellows</a:t>
            </a:r>
            <a:endParaRPr dirty="0"/>
          </a:p>
        </p:txBody>
      </p:sp>
      <p:pic>
        <p:nvPicPr>
          <p:cNvPr id="10" name="Content Placeholder 9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1239E8F-6634-9DC7-41F7-48930905FA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68812" y="332135"/>
            <a:ext cx="1279441" cy="187325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D72367-1E52-6E89-E778-160D198F3F5D}"/>
              </a:ext>
            </a:extLst>
          </p:cNvPr>
          <p:cNvSpPr txBox="1">
            <a:spLocks/>
          </p:cNvSpPr>
          <p:nvPr/>
        </p:nvSpPr>
        <p:spPr>
          <a:xfrm>
            <a:off x="192568" y="1689234"/>
            <a:ext cx="10903331" cy="424847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Font typeface="+mj-lt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Daniel </a:t>
            </a:r>
            <a:r>
              <a:rPr lang="en-US" sz="2400" dirty="0" err="1"/>
              <a:t>Parthier</a:t>
            </a:r>
            <a:r>
              <a:rPr lang="en-US" sz="2400" dirty="0"/>
              <a:t>, PhD in the lab of Dietmar Schmitz (preclinical)- </a:t>
            </a:r>
            <a:r>
              <a:rPr lang="en-US" sz="2400" dirty="0" err="1"/>
              <a:t>Charité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Electrophysiology, imaging and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 recording setups (different makers, different software, different output  formats) – get them converted to open NWB format (</a:t>
            </a:r>
            <a:r>
              <a:rPr lang="en-US" sz="2400" dirty="0" err="1"/>
              <a:t>neurodata</a:t>
            </a:r>
            <a:r>
              <a:rPr lang="en-US" sz="2400" dirty="0"/>
              <a:t> without borders)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Synchronized behavioral data and electrophysiological recordings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Setup of “Data onboarding for new lab members”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RETAIN project poster: </a:t>
            </a:r>
            <a:r>
              <a:rPr lang="en-US" sz="2400" dirty="0">
                <a:solidFill>
                  <a:schemeClr val="accent2"/>
                </a:solidFill>
                <a:hlinkClick r:id="rId3"/>
              </a:rPr>
              <a:t>https://doi.org/10.5281/zenodo.13772103</a:t>
            </a:r>
            <a:endParaRPr lang="en-US" sz="2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B6E72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7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B350E-5AE7-4A38-AAFB-6DCF83070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0F65-2B41-9ED2-DC45-16A0A61B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9936000" cy="792088"/>
          </a:xfrm>
        </p:spPr>
        <p:txBody>
          <a:bodyPr anchor="t">
            <a:normAutofit/>
          </a:bodyPr>
          <a:lstStyle/>
          <a:p>
            <a:r>
              <a:rPr lang="de-DE" dirty="0"/>
              <a:t>RETAIN </a:t>
            </a:r>
            <a:r>
              <a:rPr lang="de-DE" dirty="0" err="1"/>
              <a:t>fellows</a:t>
            </a:r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B1BB08-90FB-264E-D9E2-BAD49A687015}"/>
              </a:ext>
            </a:extLst>
          </p:cNvPr>
          <p:cNvSpPr txBox="1">
            <a:spLocks/>
          </p:cNvSpPr>
          <p:nvPr/>
        </p:nvSpPr>
        <p:spPr>
          <a:xfrm>
            <a:off x="272707" y="1304764"/>
            <a:ext cx="10903331" cy="424847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Font typeface="+mj-lt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C00000"/>
              </a:buClr>
              <a:buFont typeface="+mj-lt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Jojo</a:t>
            </a:r>
            <a:r>
              <a:rPr lang="en-US" sz="2400" dirty="0"/>
              <a:t> </a:t>
            </a:r>
            <a:r>
              <a:rPr lang="en-US" sz="2400" dirty="0" err="1"/>
              <a:t>Vanhöcke</a:t>
            </a:r>
            <a:r>
              <a:rPr lang="en-US" sz="2400" dirty="0"/>
              <a:t>, PhD student in the lab of  Andrea </a:t>
            </a:r>
            <a:r>
              <a:rPr lang="en-US" sz="2400" dirty="0" err="1"/>
              <a:t>Kühn</a:t>
            </a:r>
            <a:r>
              <a:rPr lang="en-US" sz="2400" dirty="0"/>
              <a:t> (clinical)- </a:t>
            </a:r>
            <a:r>
              <a:rPr lang="en-US" sz="2400" dirty="0" err="1"/>
              <a:t>Charité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Deep brain stimulation device in patients with Parkinson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human clinical data (e.g. behavioral, clinical, and routine clinical care data), sometimes ”event data” or continuous (home) recordings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 a data container analogous to the Brain Imaging Data Structure (BIDS)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 metadata with publications and speed up data transfer agreements by prepared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DMP for most common recording setups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B6E72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9ADB87-9576-884D-1E4E-6772F7899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7312"/>
          <a:stretch/>
        </p:blipFill>
        <p:spPr bwMode="auto">
          <a:xfrm>
            <a:off x="10644147" y="184570"/>
            <a:ext cx="1275146" cy="18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7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project&#10;&#10;Description automatically generated">
            <a:extLst>
              <a:ext uri="{FF2B5EF4-FFF2-40B4-BE49-F238E27FC236}">
                <a16:creationId xmlns:a16="http://schemas.microsoft.com/office/drawing/2014/main" id="{FDD379B6-F7D6-0540-4366-1B0C0AAA4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1372269"/>
            <a:ext cx="10684732" cy="476903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F181-5294-2D2F-CB04-77DF11EF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4A15-7728-4343-928E-C0B5C25FF697}" type="datetime1">
              <a:rPr lang="de-DE" smtClean="0"/>
              <a:t>14.10.24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17A6-2136-A80B-EAD6-71A81AFE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BF8FC-39BD-B342-53CF-9F2F4A60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E6C91A-4A60-8246-C17E-7A082AC9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3" y="476672"/>
            <a:ext cx="10890973" cy="864000"/>
          </a:xfrm>
        </p:spPr>
        <p:txBody>
          <a:bodyPr/>
          <a:lstStyle/>
          <a:p>
            <a:r>
              <a:rPr lang="en-US" sz="3200" dirty="0" err="1"/>
              <a:t>OpenProject</a:t>
            </a:r>
            <a:r>
              <a:rPr lang="en-US" sz="3200" dirty="0"/>
              <a:t> for low-threshold RETAIN progress tracking</a:t>
            </a:r>
          </a:p>
        </p:txBody>
      </p:sp>
    </p:spTree>
    <p:extLst>
      <p:ext uri="{BB962C8B-B14F-4D97-AF65-F5344CB8AC3E}">
        <p14:creationId xmlns:p14="http://schemas.microsoft.com/office/powerpoint/2010/main" val="235332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5E504-28ED-E8F8-CC43-A8B2DDF8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FF04-31F3-4505-E182-312A32B2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OpenProject</a:t>
            </a:r>
            <a:r>
              <a:rPr lang="en-US" sz="3200" dirty="0"/>
              <a:t> for low-threshold progress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5A181-10DA-6766-9A98-4E848A77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3" y="1700808"/>
            <a:ext cx="10904893" cy="4248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Fellow break up their projects into phases, tasks, and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Fellows’ first exposure to Project Management Software</a:t>
            </a:r>
            <a:endParaRPr lang="en-US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Transparency increased; potential problems detected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Read access: VOS coordinator, other fellow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Encourage fellows to update </a:t>
            </a:r>
            <a:r>
              <a:rPr lang="en-US" sz="2400" dirty="0" err="1"/>
              <a:t>OpenProject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email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Questions/clarifications: MS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Joint progress meetings every 5 months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B6E72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DD2A0-750D-7505-C7B0-14EF1BA8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4A15-7728-4343-928E-C0B5C25FF697}" type="datetime1">
              <a:rPr lang="de-DE" smtClean="0"/>
              <a:t>14.10.24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92CF8-A62C-32F8-0EED-63C28D9A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6B3DE-66FF-96C4-555A-612EB71A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5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6AC50-CF1F-CBE0-6427-DCCE6B33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6266-A248-5AE7-61E2-C3AA8137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C6E26-9D23-2DF2-7BD9-27DAFC067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66030"/>
            <a:ext cx="11081173" cy="4248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Fellowships for RDM implementation have the potential to generate true progress towards shareable FAIR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Helvetica" pitchFamily="2" charset="0"/>
              </a:rPr>
              <a:t>Sharing of the </a:t>
            </a:r>
            <a:r>
              <a:rPr lang="en-US" sz="2400" b="1" dirty="0">
                <a:latin typeface="Helvetica" pitchFamily="2" charset="0"/>
              </a:rPr>
              <a:t>developed solutions can be to adopted by other Neuroscience community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Generate domain-data-experts that can help others with similar setups, while empowering ECRs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Helvetica" pitchFamily="2" charset="0"/>
              </a:rPr>
              <a:t>RETAIN concepts needs ref</a:t>
            </a:r>
            <a:r>
              <a:rPr lang="en-US" sz="2400" b="1" dirty="0">
                <a:latin typeface="Helvetica" pitchFamily="2" charset="0"/>
              </a:rPr>
              <a:t>inement but overall could be a funding mechanism that can have an impact in the Neuroscience community and make sharing reusable research data the norm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Helvetica" pitchFamily="2" charset="0"/>
              </a:rPr>
              <a:t>I</a:t>
            </a:r>
            <a:r>
              <a:rPr lang="en-US" sz="2400" b="1" dirty="0">
                <a:latin typeface="Helvetica" pitchFamily="2" charset="0"/>
              </a:rPr>
              <a:t>f </a:t>
            </a:r>
            <a:r>
              <a:rPr lang="en-US" sz="2400" b="1" dirty="0" err="1">
                <a:latin typeface="Helvetica" pitchFamily="2" charset="0"/>
              </a:rPr>
              <a:t>NeuroCure</a:t>
            </a:r>
            <a:r>
              <a:rPr lang="en-US" sz="2400" b="1" dirty="0">
                <a:latin typeface="Helvetica" pitchFamily="2" charset="0"/>
              </a:rPr>
              <a:t> is continued to be funded: </a:t>
            </a:r>
            <a:r>
              <a:rPr lang="en-US" sz="2400" b="1" dirty="0">
                <a:latin typeface="Helvetica" pitchFamily="2" charset="0"/>
                <a:sym typeface="Wingdings" pitchFamily="2" charset="2"/>
              </a:rPr>
              <a:t>more RETAIN fellowships</a:t>
            </a:r>
            <a:endParaRPr lang="en-US" sz="2400" b="1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B7E0E-F689-D7B6-42FD-4EB4DA63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4A15-7728-4343-928E-C0B5C25FF697}" type="datetime1">
              <a:rPr lang="de-DE" smtClean="0"/>
              <a:t>14.10.24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087E-DD02-36D9-FE20-95E88325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Titel</a:t>
            </a:r>
            <a:r>
              <a:rPr lang="en-GB" dirty="0"/>
              <a:t> der </a:t>
            </a:r>
            <a:r>
              <a:rPr lang="en-GB" dirty="0" err="1"/>
              <a:t>Präsentation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F9421-FDD9-8FCE-EE11-4F6B7344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D549A44C-E825-4D84-AA19-E7C9E7F1E0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551384" y="6381328"/>
            <a:ext cx="288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730111" y="6358731"/>
            <a:ext cx="4392365" cy="230188"/>
          </a:xfrm>
          <a:prstGeom prst="rect">
            <a:avLst/>
          </a:prstGeom>
        </p:spPr>
        <p:txBody>
          <a:bodyPr vert="horz" lIns="0" tIns="11430" rIns="0" bIns="0" rtlCol="0" anchor="t">
            <a:normAutofit/>
          </a:bodyPr>
          <a:lstStyle/>
          <a:p>
            <a:pPr marL="12700">
              <a:spcBef>
                <a:spcPts val="90"/>
              </a:spcBef>
            </a:pPr>
            <a:r>
              <a:rPr lang="en-US" sz="1100" spc="-110" dirty="0">
                <a:solidFill>
                  <a:srgbClr val="000000"/>
                </a:solidFill>
              </a:rPr>
              <a:t>Ferguson</a:t>
            </a:r>
            <a:r>
              <a:rPr lang="en-US" sz="1100" spc="-90" dirty="0">
                <a:solidFill>
                  <a:srgbClr val="000000"/>
                </a:solidFill>
              </a:rPr>
              <a:t> </a:t>
            </a:r>
            <a:r>
              <a:rPr lang="en-US" sz="1100" spc="-15" dirty="0">
                <a:solidFill>
                  <a:srgbClr val="000000"/>
                </a:solidFill>
              </a:rPr>
              <a:t>et</a:t>
            </a:r>
            <a:r>
              <a:rPr lang="en-US" sz="1100" spc="-85" dirty="0">
                <a:solidFill>
                  <a:srgbClr val="000000"/>
                </a:solidFill>
              </a:rPr>
              <a:t> </a:t>
            </a:r>
            <a:r>
              <a:rPr lang="en-US" sz="1100" spc="-55" dirty="0">
                <a:solidFill>
                  <a:srgbClr val="000000"/>
                </a:solidFill>
              </a:rPr>
              <a:t>al.,</a:t>
            </a:r>
            <a:r>
              <a:rPr lang="en-US" sz="1100" spc="-75" dirty="0">
                <a:solidFill>
                  <a:srgbClr val="000000"/>
                </a:solidFill>
              </a:rPr>
              <a:t> </a:t>
            </a:r>
            <a:r>
              <a:rPr lang="en-US" sz="1100" spc="-85" dirty="0">
                <a:solidFill>
                  <a:srgbClr val="000000"/>
                </a:solidFill>
              </a:rPr>
              <a:t>2014,</a:t>
            </a:r>
            <a:r>
              <a:rPr lang="en-US" sz="1100" spc="-95" dirty="0">
                <a:solidFill>
                  <a:srgbClr val="000000"/>
                </a:solidFill>
              </a:rPr>
              <a:t> </a:t>
            </a:r>
            <a:r>
              <a:rPr lang="en-US" sz="1100" i="1" spc="-55" dirty="0">
                <a:solidFill>
                  <a:srgbClr val="000000"/>
                </a:solidFill>
              </a:rPr>
              <a:t>Nature</a:t>
            </a:r>
            <a:r>
              <a:rPr lang="en-US" sz="1100" i="1" spc="-80" dirty="0">
                <a:solidFill>
                  <a:srgbClr val="000000"/>
                </a:solidFill>
              </a:rPr>
              <a:t> </a:t>
            </a:r>
            <a:r>
              <a:rPr lang="en-US" sz="1100" i="1" spc="-105" dirty="0">
                <a:solidFill>
                  <a:srgbClr val="000000"/>
                </a:solidFill>
              </a:rPr>
              <a:t>Neuroscience</a:t>
            </a:r>
            <a:r>
              <a:rPr lang="en-US" sz="1100" spc="-105" dirty="0">
                <a:solidFill>
                  <a:srgbClr val="000000"/>
                </a:solidFill>
              </a:rPr>
              <a:t>,    MacLeod et al.,  2014, </a:t>
            </a:r>
            <a:r>
              <a:rPr lang="en-US" sz="1100" i="1" spc="-105" dirty="0">
                <a:solidFill>
                  <a:srgbClr val="000000"/>
                </a:solidFill>
              </a:rPr>
              <a:t>Lancet  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0E0D64-021A-D84F-8BC2-B1D43538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01" y="1951051"/>
            <a:ext cx="95250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F206F-C6FA-4F48-82A7-72F51690EA58}"/>
              </a:ext>
            </a:extLst>
          </p:cNvPr>
          <p:cNvSpPr txBox="1"/>
          <p:nvPr/>
        </p:nvSpPr>
        <p:spPr>
          <a:xfrm>
            <a:off x="2245623" y="4252363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FAIR data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08ED434-F0F1-E848-88E8-3A9D7B8BCD23}"/>
              </a:ext>
            </a:extLst>
          </p:cNvPr>
          <p:cNvSpPr txBox="1">
            <a:spLocks/>
          </p:cNvSpPr>
          <p:nvPr/>
        </p:nvSpPr>
        <p:spPr>
          <a:xfrm>
            <a:off x="602173" y="465860"/>
            <a:ext cx="10463224" cy="864000"/>
          </a:xfrm>
          <a:prstGeom prst="rect">
            <a:avLst/>
          </a:prstGeom>
        </p:spPr>
        <p:txBody>
          <a:bodyPr vert="horz" lIns="0" tIns="1143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7010">
              <a:spcBef>
                <a:spcPts val="90"/>
              </a:spcBef>
            </a:pPr>
            <a:r>
              <a:rPr lang="en-US" dirty="0"/>
              <a:t>Datafication in Biomedicine (applicable to Neuroscience)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51AF6-A34D-49FC-66D7-AFEE881A4A95}"/>
              </a:ext>
            </a:extLst>
          </p:cNvPr>
          <p:cNvSpPr txBox="1"/>
          <p:nvPr/>
        </p:nvSpPr>
        <p:spPr>
          <a:xfrm>
            <a:off x="3936541" y="4279438"/>
            <a:ext cx="914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DE" b="1" dirty="0"/>
              <a:t>artly</a:t>
            </a:r>
          </a:p>
          <a:p>
            <a:r>
              <a:rPr lang="en-DE" b="1" dirty="0"/>
              <a:t>shared</a:t>
            </a:r>
          </a:p>
          <a:p>
            <a:r>
              <a:rPr lang="en-DE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39204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C9F90-EE36-9444-879A-B984BB779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E72C1-3C22-D254-48C0-1D381007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476672"/>
            <a:ext cx="11897710" cy="864000"/>
          </a:xfrm>
        </p:spPr>
        <p:txBody>
          <a:bodyPr/>
          <a:lstStyle/>
          <a:p>
            <a:r>
              <a:rPr lang="en-GB" sz="3200" dirty="0"/>
              <a:t>Complexity in the Neurosciences – Subfields &amp; Subdisciplines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23A98F-9878-4E96-C0E2-05C71F75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69717"/>
            <a:ext cx="4157250" cy="4784075"/>
          </a:xfrm>
        </p:spPr>
        <p:txBody>
          <a:bodyPr/>
          <a:lstStyle/>
          <a:p>
            <a:pPr lvl="2"/>
            <a:r>
              <a:rPr lang="en-GB" sz="2400" dirty="0"/>
              <a:t>Computational</a:t>
            </a:r>
          </a:p>
          <a:p>
            <a:pPr lvl="2"/>
            <a:r>
              <a:rPr lang="en-GB" sz="2400" dirty="0" err="1"/>
              <a:t>Behavioral</a:t>
            </a:r>
            <a:endParaRPr lang="en-GB" sz="2400" dirty="0"/>
          </a:p>
          <a:p>
            <a:pPr lvl="8"/>
            <a:r>
              <a:rPr lang="en-US" sz="2400" dirty="0"/>
              <a:t>Molecular</a:t>
            </a:r>
          </a:p>
          <a:p>
            <a:pPr lvl="8"/>
            <a:r>
              <a:rPr lang="en-GB" sz="2400" dirty="0"/>
              <a:t>Developmental</a:t>
            </a:r>
          </a:p>
          <a:p>
            <a:pPr lvl="8"/>
            <a:r>
              <a:rPr lang="en-GB" sz="2400" dirty="0"/>
              <a:t>Clinical</a:t>
            </a:r>
          </a:p>
          <a:p>
            <a:pPr lvl="8"/>
            <a:r>
              <a:rPr lang="en-GB" sz="2400" dirty="0"/>
              <a:t>Cellular</a:t>
            </a:r>
          </a:p>
          <a:p>
            <a:pPr lvl="8"/>
            <a:r>
              <a:rPr lang="en-GB" sz="2400" dirty="0"/>
              <a:t>Sensory </a:t>
            </a:r>
          </a:p>
          <a:p>
            <a:pPr lvl="8"/>
            <a:r>
              <a:rPr lang="en-GB" sz="2400" dirty="0"/>
              <a:t>Systems</a:t>
            </a:r>
          </a:p>
          <a:p>
            <a:pPr lvl="8"/>
            <a:r>
              <a:rPr lang="en-GB" sz="2400" dirty="0"/>
              <a:t>Social</a:t>
            </a:r>
          </a:p>
          <a:p>
            <a:pPr lvl="8"/>
            <a:r>
              <a:rPr lang="en-GB" sz="2400" dirty="0"/>
              <a:t>Evolutionary</a:t>
            </a:r>
            <a:endParaRPr lang="en-US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042704-8B56-8B6E-044F-BED0AA16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D7C2-321A-4A8C-AF0D-6CFF188502BF}" type="datetime1">
              <a:rPr lang="de-DE" smtClean="0"/>
              <a:t>13.10.24</a:t>
            </a:fld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D7B711-3544-9429-E20D-FD7412A4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3</a:t>
            </a:fld>
            <a:endParaRPr lang="en-GB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718E3C-F85C-64C1-CB55-E638650CDE51}"/>
              </a:ext>
            </a:extLst>
          </p:cNvPr>
          <p:cNvSpPr txBox="1">
            <a:spLocks/>
          </p:cNvSpPr>
          <p:nvPr/>
        </p:nvSpPr>
        <p:spPr>
          <a:xfrm>
            <a:off x="7301082" y="1965389"/>
            <a:ext cx="4157250" cy="3489479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270000" indent="-2700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chemeClr val="accent2"/>
              </a:buClr>
              <a:buFont typeface="+mj-lt"/>
              <a:buAutoNum type="arabicPeriod"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sz="2400" dirty="0"/>
              <a:t>Neurogenetics</a:t>
            </a:r>
            <a:endParaRPr lang="en-GB" sz="2400" dirty="0"/>
          </a:p>
          <a:p>
            <a:pPr lvl="2"/>
            <a:r>
              <a:rPr lang="en-US" sz="2400" dirty="0"/>
              <a:t>Neuropharmacology</a:t>
            </a:r>
          </a:p>
          <a:p>
            <a:pPr lvl="2"/>
            <a:r>
              <a:rPr lang="en-US" sz="2400" dirty="0"/>
              <a:t>Neurophysiology</a:t>
            </a:r>
          </a:p>
          <a:p>
            <a:pPr lvl="2"/>
            <a:r>
              <a:rPr lang="en-US" sz="2400" dirty="0"/>
              <a:t>Neuroanatomy</a:t>
            </a:r>
          </a:p>
          <a:p>
            <a:pPr lvl="2"/>
            <a:r>
              <a:rPr lang="en-US" sz="2400" dirty="0"/>
              <a:t>Neuroendocrinology</a:t>
            </a:r>
          </a:p>
          <a:p>
            <a:pPr lvl="2"/>
            <a:r>
              <a:rPr lang="en-US" sz="2400" dirty="0"/>
              <a:t>Neuroinformatics</a:t>
            </a:r>
          </a:p>
          <a:p>
            <a:pPr lvl="2"/>
            <a:r>
              <a:rPr lang="en-US" sz="2400" dirty="0"/>
              <a:t>Neuropsychology</a:t>
            </a:r>
          </a:p>
          <a:p>
            <a:pPr lvl="2"/>
            <a:endParaRPr lang="en-GB" sz="2400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41958DE-605C-DB04-5CF2-C782E6EA24F8}"/>
              </a:ext>
            </a:extLst>
          </p:cNvPr>
          <p:cNvSpPr/>
          <p:nvPr/>
        </p:nvSpPr>
        <p:spPr>
          <a:xfrm>
            <a:off x="6577513" y="2070493"/>
            <a:ext cx="686781" cy="3195189"/>
          </a:xfrm>
          <a:prstGeom prst="leftBrace">
            <a:avLst>
              <a:gd name="adj1" fmla="val 8333"/>
              <a:gd name="adj2" fmla="val 5056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2032CFC-74DF-D654-6B4C-51C109817EF0}"/>
              </a:ext>
            </a:extLst>
          </p:cNvPr>
          <p:cNvSpPr/>
          <p:nvPr/>
        </p:nvSpPr>
        <p:spPr>
          <a:xfrm rot="10800000">
            <a:off x="3392754" y="1369716"/>
            <a:ext cx="686781" cy="4642200"/>
          </a:xfrm>
          <a:prstGeom prst="leftBrace">
            <a:avLst>
              <a:gd name="adj1" fmla="val 8333"/>
              <a:gd name="adj2" fmla="val 5056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9833D-4002-6010-9377-69EE18F981C3}"/>
              </a:ext>
            </a:extLst>
          </p:cNvPr>
          <p:cNvSpPr txBox="1"/>
          <p:nvPr/>
        </p:nvSpPr>
        <p:spPr>
          <a:xfrm>
            <a:off x="4427138" y="1922008"/>
            <a:ext cx="211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Many interdisciplinary approaches</a:t>
            </a:r>
          </a:p>
          <a:p>
            <a:pPr algn="ctr"/>
            <a:r>
              <a:rPr lang="en-US" sz="2000" dirty="0"/>
              <a:t> and</a:t>
            </a:r>
          </a:p>
          <a:p>
            <a:pPr algn="ctr"/>
            <a:r>
              <a:rPr lang="en-US" sz="2000" dirty="0"/>
              <a:t>techniques in combination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FE057-7521-167B-D28D-31EDA3B39342}"/>
              </a:ext>
            </a:extLst>
          </p:cNvPr>
          <p:cNvSpPr txBox="1"/>
          <p:nvPr/>
        </p:nvSpPr>
        <p:spPr>
          <a:xfrm>
            <a:off x="4557694" y="4164844"/>
            <a:ext cx="2113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Many data have  a </a:t>
            </a:r>
            <a:r>
              <a:rPr lang="en-US" sz="2000" dirty="0" err="1"/>
              <a:t>spacial</a:t>
            </a:r>
            <a:r>
              <a:rPr lang="en-US" sz="2000" dirty="0"/>
              <a:t> and temporal component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CE906-448F-F466-7891-D93744E1C5F4}"/>
              </a:ext>
            </a:extLst>
          </p:cNvPr>
          <p:cNvSpPr txBox="1"/>
          <p:nvPr/>
        </p:nvSpPr>
        <p:spPr>
          <a:xfrm>
            <a:off x="4708634" y="6011916"/>
            <a:ext cx="693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complexity is a big hurdle in effective RDM</a:t>
            </a:r>
          </a:p>
        </p:txBody>
      </p:sp>
    </p:spTree>
    <p:extLst>
      <p:ext uri="{BB962C8B-B14F-4D97-AF65-F5344CB8AC3E}">
        <p14:creationId xmlns:p14="http://schemas.microsoft.com/office/powerpoint/2010/main" val="146573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643" y="215290"/>
            <a:ext cx="11262611" cy="864000"/>
          </a:xfrm>
        </p:spPr>
        <p:txBody>
          <a:bodyPr/>
          <a:lstStyle/>
          <a:p>
            <a:r>
              <a:rPr lang="de-DE" dirty="0"/>
              <a:t>Research Data Management </a:t>
            </a:r>
            <a:r>
              <a:rPr lang="de-DE" dirty="0" err="1"/>
              <a:t>Questionnaire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NeuroCure</a:t>
            </a:r>
            <a:r>
              <a:rPr lang="de-DE" dirty="0"/>
              <a:t> PIs and Group Leaders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1AFF-057E-466F-9447-D0F115EEDBDF}" type="datetime1">
              <a:rPr lang="de-DE" smtClean="0"/>
              <a:t>14.10.24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F77FAF9-2441-2A61-8DDA-8F2AA396EE79}"/>
              </a:ext>
            </a:extLst>
          </p:cNvPr>
          <p:cNvGraphicFramePr>
            <a:graphicFrameLocks/>
          </p:cNvGraphicFramePr>
          <p:nvPr/>
        </p:nvGraphicFramePr>
        <p:xfrm>
          <a:off x="5087888" y="1134232"/>
          <a:ext cx="6840760" cy="548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BF726D1-497C-1C0A-CBAE-37BD130E8384}"/>
              </a:ext>
            </a:extLst>
          </p:cNvPr>
          <p:cNvSpPr txBox="1">
            <a:spLocks/>
          </p:cNvSpPr>
          <p:nvPr/>
        </p:nvSpPr>
        <p:spPr>
          <a:xfrm>
            <a:off x="172643" y="2878949"/>
            <a:ext cx="4680520" cy="1304168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Tx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234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4000" indent="-234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000" indent="-234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4000" indent="-234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000" indent="-234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Structured </a:t>
            </a:r>
            <a:r>
              <a:rPr lang="de-DE" dirty="0" err="1"/>
              <a:t>storage</a:t>
            </a:r>
            <a:r>
              <a:rPr lang="de-DE" dirty="0"/>
              <a:t> and </a:t>
            </a:r>
            <a:r>
              <a:rPr lang="de-DE" dirty="0" err="1"/>
              <a:t>filing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Long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achiving</a:t>
            </a:r>
            <a:r>
              <a:rPr lang="de-DE" dirty="0"/>
              <a:t> and </a:t>
            </a:r>
            <a:r>
              <a:rPr lang="de-DE" dirty="0" err="1"/>
              <a:t>access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67A22-DC52-F368-0F89-28094E70464E}"/>
              </a:ext>
            </a:extLst>
          </p:cNvPr>
          <p:cNvSpPr txBox="1"/>
          <p:nvPr/>
        </p:nvSpPr>
        <p:spPr>
          <a:xfrm>
            <a:off x="421456" y="2434779"/>
            <a:ext cx="319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Researcher’s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perspective: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63403-1458-FC6B-73B0-13A13106BE9A}"/>
              </a:ext>
            </a:extLst>
          </p:cNvPr>
          <p:cNvSpPr txBox="1"/>
          <p:nvPr/>
        </p:nvSpPr>
        <p:spPr>
          <a:xfrm>
            <a:off x="738668" y="3983062"/>
            <a:ext cx="2782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are most important – reflect the use and access to data </a:t>
            </a:r>
          </a:p>
        </p:txBody>
      </p:sp>
    </p:spTree>
    <p:extLst>
      <p:ext uri="{BB962C8B-B14F-4D97-AF65-F5344CB8AC3E}">
        <p14:creationId xmlns:p14="http://schemas.microsoft.com/office/powerpoint/2010/main" val="315663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36A3-1813-2423-9015-3B73EB27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0894382" cy="864000"/>
          </a:xfrm>
        </p:spPr>
        <p:txBody>
          <a:bodyPr/>
          <a:lstStyle/>
          <a:p>
            <a:r>
              <a:rPr lang="en-US" dirty="0"/>
              <a:t>Research Data Management and Data Sharing for Reproducible Research—Results of a Community Survey of the German National Research Data Infrastructure Initiative Neuroscience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47160-33D2-4157-4DE2-3A93F72291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5</a:t>
            </a:fld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05A9A-829A-9D11-759B-030063DF5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111" y="6193124"/>
            <a:ext cx="4392365" cy="230188"/>
          </a:xfrm>
        </p:spPr>
        <p:txBody>
          <a:bodyPr/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eNeuro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7 February 2023,  10 (2) ENEURO.0215-22.2023; 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doi.org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/10.1523/ENEURO.0215-22.2023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D5EA6D-13EF-B707-CA65-4D578728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1" y="1733627"/>
            <a:ext cx="9874526" cy="1510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F2C7FE-621C-AE9E-B5FD-82867D0A5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442" y="3244311"/>
            <a:ext cx="6076731" cy="458763"/>
          </a:xfrm>
          <a:prstGeom prst="rect">
            <a:avLst/>
          </a:prstGeom>
        </p:spPr>
      </p:pic>
      <p:pic>
        <p:nvPicPr>
          <p:cNvPr id="16" name="Picture 15" descr="A graph with numbers and percentages&#10;&#10;Description automatically generated with medium confidence">
            <a:extLst>
              <a:ext uri="{FF2B5EF4-FFF2-40B4-BE49-F238E27FC236}">
                <a16:creationId xmlns:a16="http://schemas.microsoft.com/office/drawing/2014/main" id="{AD5B58FE-11D8-5C1F-D746-53484AFFC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14" y="3725671"/>
            <a:ext cx="9824707" cy="172901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6317DE0-3CCF-6637-EC30-4BDD21CFE3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06365" y="5701092"/>
            <a:ext cx="8478886" cy="360724"/>
          </a:xfrm>
        </p:spPr>
        <p:txBody>
          <a:bodyPr/>
          <a:lstStyle/>
          <a:p>
            <a:r>
              <a:rPr lang="en-US" dirty="0"/>
              <a:t>Awareness of potential benefits, yet there is a lack of knowledge and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4742951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AAC4-2511-4B21-44DC-30FAA876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84" y="462080"/>
            <a:ext cx="9936000" cy="864000"/>
          </a:xfrm>
        </p:spPr>
        <p:txBody>
          <a:bodyPr/>
          <a:lstStyle/>
          <a:p>
            <a:r>
              <a:rPr lang="en-US" dirty="0"/>
              <a:t>Neuroscientists need support to build a lasting RD infrastructure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49DC95-0762-C6D6-DD8E-80E76D98CC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DE" smtClean="0"/>
              <a:t>6</a:t>
            </a:fld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7798AF-3FAC-602B-5B20-82B97AC17F4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21369" y="1326080"/>
            <a:ext cx="5249466" cy="4413747"/>
          </a:xfrm>
        </p:spPr>
        <p:txBody>
          <a:bodyPr/>
          <a:lstStyle/>
          <a:p>
            <a:r>
              <a:rPr lang="en-US" dirty="0"/>
              <a:t>From the abstract:</a:t>
            </a: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FEBE112-761B-9C45-D715-0765C4B4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56" y="1688366"/>
            <a:ext cx="5026944" cy="4360913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D2CCBC3-A32B-C5D9-C543-453B921C3355}"/>
              </a:ext>
            </a:extLst>
          </p:cNvPr>
          <p:cNvSpPr txBox="1">
            <a:spLocks/>
          </p:cNvSpPr>
          <p:nvPr/>
        </p:nvSpPr>
        <p:spPr>
          <a:xfrm>
            <a:off x="6657474" y="2183581"/>
            <a:ext cx="5249466" cy="4413747"/>
          </a:xfrm>
          <a:prstGeom prst="rect">
            <a:avLst/>
          </a:prstGeom>
        </p:spPr>
        <p:txBody>
          <a:bodyPr vert="horz" lIns="0" tIns="18000" rIns="0" bIns="0" rtlCol="0" anchor="t">
            <a:noAutofit/>
          </a:bodyPr>
          <a:lstStyle>
            <a:lvl1pPr marL="241300" indent="-241300" algn="l" defTabSz="685800" rtl="0" eaLnBrk="1" latinLnBrk="0" hangingPunct="1">
              <a:lnSpc>
                <a:spcPct val="100000"/>
              </a:lnSpc>
              <a:spcBef>
                <a:spcPts val="3000"/>
              </a:spcBef>
              <a:buFontTx/>
              <a:buNone/>
              <a:defRPr sz="1700" b="1" kern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8391" indent="-236141" algn="l" defTabSz="685800" rtl="0" eaLnBrk="1" latinLnBrk="0" hangingPunct="1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680641" indent="-236141" algn="l" defTabSz="6858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902891" indent="-236141" algn="l" defTabSz="6858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125141" indent="-236141" algn="l" defTabSz="6858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+mj-lt"/>
              <a:buAutoNum type="arabicPeriod"/>
              <a:defRPr sz="1700" kern="120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500" indent="-175500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/>
              <a:t>NFDI did not fund the NFDI-Neuro consortium</a:t>
            </a:r>
          </a:p>
          <a:p>
            <a:pPr marL="285750" indent="-285750">
              <a:buFontTx/>
              <a:buChar char="-"/>
            </a:pPr>
            <a:r>
              <a:rPr lang="en-US" dirty="0"/>
              <a:t>NFDI4health, NFDI4bioimaging, GHGA</a:t>
            </a:r>
          </a:p>
          <a:p>
            <a:pPr marL="285750" indent="-285750">
              <a:buFontTx/>
              <a:buChar char="-"/>
            </a:pPr>
            <a:r>
              <a:rPr lang="en-US" dirty="0"/>
              <a:t>Omics researcher have established international standards and databases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can we do as Cluster of Excellence 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62049DF-3985-2BD7-A56A-55A9060090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162" y="6280826"/>
            <a:ext cx="4392365" cy="230188"/>
          </a:xfrm>
        </p:spPr>
        <p:txBody>
          <a:bodyPr/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eNeuro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7 February 2023,  10 (2) ENEURO.0215-22.2023; 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doi.org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/10.1523/ENEURO.0215-22.2023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012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EABC8-B967-4CD6-64A4-A57D997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FCE7-935F-B4AA-37C1-2763B907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VOS coordinator actions can help but are limited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97AA19-5178-33ED-2E41-010CBD3D4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9936000" cy="4608512"/>
          </a:xfrm>
        </p:spPr>
        <p:txBody>
          <a:bodyPr/>
          <a:lstStyle/>
          <a:p>
            <a:pPr lvl="1"/>
            <a:r>
              <a:rPr lang="de-DE" sz="2400" dirty="0" err="1">
                <a:sym typeface="Wingdings" panose="05000000000000000000" pitchFamily="2" charset="2"/>
              </a:rPr>
              <a:t>Counseling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for</a:t>
            </a:r>
            <a:r>
              <a:rPr lang="de-DE" sz="2400" dirty="0">
                <a:sym typeface="Wingdings" panose="05000000000000000000" pitchFamily="2" charset="2"/>
              </a:rPr>
              <a:t> DMPs and </a:t>
            </a:r>
            <a:r>
              <a:rPr lang="de-DE" sz="2400" dirty="0" err="1">
                <a:sym typeface="Wingdings" panose="05000000000000000000" pitchFamily="2" charset="2"/>
              </a:rPr>
              <a:t>funding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applications</a:t>
            </a:r>
            <a:endParaRPr lang="de-DE" sz="2400" dirty="0">
              <a:sym typeface="Wingdings" panose="05000000000000000000" pitchFamily="2" charset="2"/>
            </a:endParaRPr>
          </a:p>
          <a:p>
            <a:pPr lvl="1"/>
            <a:r>
              <a:rPr lang="de-DE" sz="2400" dirty="0">
                <a:sym typeface="Wingdings" panose="05000000000000000000" pitchFamily="2" charset="2"/>
              </a:rPr>
              <a:t>Course (</a:t>
            </a:r>
            <a:r>
              <a:rPr lang="de-DE" sz="2400" dirty="0" err="1">
                <a:sym typeface="Wingdings" panose="05000000000000000000" pitchFamily="2" charset="2"/>
              </a:rPr>
              <a:t>ReproducibiliTeach</a:t>
            </a:r>
            <a:r>
              <a:rPr lang="de-DE" sz="2400" dirty="0">
                <a:sym typeface="Wingdings" panose="05000000000000000000" pitchFamily="2" charset="2"/>
              </a:rPr>
              <a:t>) </a:t>
            </a:r>
            <a:r>
              <a:rPr lang="de-DE" sz="2400" dirty="0" err="1">
                <a:sym typeface="Wingdings" panose="05000000000000000000" pitchFamily="2" charset="2"/>
              </a:rPr>
              <a:t>that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teaches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basic</a:t>
            </a:r>
            <a:r>
              <a:rPr lang="de-DE" sz="2400" dirty="0">
                <a:sym typeface="Wingdings" panose="05000000000000000000" pitchFamily="2" charset="2"/>
              </a:rPr>
              <a:t> RDM </a:t>
            </a:r>
            <a:r>
              <a:rPr lang="de-DE" sz="2400" dirty="0" err="1">
                <a:sym typeface="Wingdings" panose="05000000000000000000" pitchFamily="2" charset="2"/>
              </a:rPr>
              <a:t>best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practices</a:t>
            </a:r>
            <a:r>
              <a:rPr lang="de-DE" sz="2400" dirty="0">
                <a:sym typeface="Wingdings" panose="05000000000000000000" pitchFamily="2" charset="2"/>
              </a:rPr>
              <a:t>, </a:t>
            </a:r>
            <a:r>
              <a:rPr lang="de-DE" sz="2400" dirty="0" err="1">
                <a:sym typeface="Wingdings" panose="05000000000000000000" pitchFamily="2" charset="2"/>
              </a:rPr>
              <a:t>data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dictionaries</a:t>
            </a:r>
            <a:r>
              <a:rPr lang="de-DE" sz="2400" dirty="0">
                <a:sym typeface="Wingdings" panose="05000000000000000000" pitchFamily="2" charset="2"/>
              </a:rPr>
              <a:t>, and </a:t>
            </a:r>
            <a:r>
              <a:rPr lang="de-DE" sz="2400" dirty="0" err="1">
                <a:sym typeface="Wingdings" panose="05000000000000000000" pitchFamily="2" charset="2"/>
              </a:rPr>
              <a:t>data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repository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uploads</a:t>
            </a:r>
            <a:endParaRPr lang="de-DE" sz="2400" dirty="0">
              <a:sym typeface="Wingdings" panose="05000000000000000000" pitchFamily="2" charset="2"/>
            </a:endParaRPr>
          </a:p>
          <a:p>
            <a:pPr lvl="1"/>
            <a:r>
              <a:rPr lang="de-DE" sz="2400" u="sng" dirty="0">
                <a:sym typeface="Wingdings" panose="05000000000000000000" pitchFamily="2" charset="2"/>
              </a:rPr>
              <a:t>But:</a:t>
            </a:r>
            <a:r>
              <a:rPr lang="de-DE" sz="2400" dirty="0">
                <a:sym typeface="Wingdings" panose="05000000000000000000" pitchFamily="2" charset="2"/>
              </a:rPr>
              <a:t> Review and </a:t>
            </a:r>
            <a:r>
              <a:rPr lang="de-DE" sz="2400" dirty="0" err="1">
                <a:sym typeface="Wingdings" panose="05000000000000000000" pitchFamily="2" charset="2"/>
              </a:rPr>
              <a:t>counseling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from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within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almost</a:t>
            </a:r>
            <a:r>
              <a:rPr lang="de-DE" sz="2400" dirty="0">
                <a:sym typeface="Wingdings" panose="05000000000000000000" pitchFamily="2" charset="2"/>
              </a:rPr>
              <a:t> impossible + </a:t>
            </a:r>
            <a:r>
              <a:rPr lang="de-DE" sz="2400" dirty="0" err="1">
                <a:sym typeface="Wingdings" panose="05000000000000000000" pitchFamily="2" charset="2"/>
              </a:rPr>
              <a:t>specialized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knowledge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is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required</a:t>
            </a:r>
            <a:endParaRPr lang="de-DE" sz="2400" dirty="0">
              <a:sym typeface="Wingdings" panose="05000000000000000000" pitchFamily="2" charset="2"/>
            </a:endParaRPr>
          </a:p>
          <a:p>
            <a:pPr lvl="1"/>
            <a:endParaRPr lang="de-DE" sz="2400" dirty="0">
              <a:sym typeface="Wingdings" panose="05000000000000000000" pitchFamily="2" charset="2"/>
            </a:endParaRPr>
          </a:p>
          <a:p>
            <a:pPr lvl="1"/>
            <a:r>
              <a:rPr lang="de-DE" sz="2400" dirty="0" err="1">
                <a:sym typeface="Wingdings" panose="05000000000000000000" pitchFamily="2" charset="2"/>
              </a:rPr>
              <a:t>There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is</a:t>
            </a:r>
            <a:r>
              <a:rPr lang="de-DE" sz="2400" dirty="0">
                <a:sym typeface="Wingdings" panose="05000000000000000000" pitchFamily="2" charset="2"/>
              </a:rPr>
              <a:t> a </a:t>
            </a:r>
            <a:r>
              <a:rPr lang="de-DE" sz="2400" dirty="0" err="1">
                <a:sym typeface="Wingdings" panose="05000000000000000000" pitchFamily="2" charset="2"/>
              </a:rPr>
              <a:t>clear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limit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what</a:t>
            </a:r>
            <a:r>
              <a:rPr lang="de-DE" sz="2400" dirty="0">
                <a:sym typeface="Wingdings" panose="05000000000000000000" pitchFamily="2" charset="2"/>
              </a:rPr>
              <a:t> an outside </a:t>
            </a:r>
            <a:r>
              <a:rPr lang="de-DE" sz="2400" dirty="0" err="1">
                <a:sym typeface="Wingdings" panose="05000000000000000000" pitchFamily="2" charset="2"/>
              </a:rPr>
              <a:t>person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is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able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to</a:t>
            </a:r>
            <a:r>
              <a:rPr lang="de-DE" sz="2400" dirty="0">
                <a:sym typeface="Wingdings" panose="05000000000000000000" pitchFamily="2" charset="2"/>
              </a:rPr>
              <a:t> do  </a:t>
            </a:r>
            <a:r>
              <a:rPr lang="de-DE" sz="2400" dirty="0" err="1">
                <a:sym typeface="Wingdings" panose="05000000000000000000" pitchFamily="2" charset="2"/>
              </a:rPr>
              <a:t>true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changes</a:t>
            </a:r>
            <a:r>
              <a:rPr lang="de-DE" sz="2400" dirty="0">
                <a:sym typeface="Wingdings" panose="05000000000000000000" pitchFamily="2" charset="2"/>
              </a:rPr>
              <a:t> in RDM </a:t>
            </a:r>
            <a:r>
              <a:rPr lang="de-DE" sz="2400" dirty="0" err="1">
                <a:sym typeface="Wingdings" panose="05000000000000000000" pitchFamily="2" charset="2"/>
              </a:rPr>
              <a:t>infrastructure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must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be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initiated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from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within</a:t>
            </a:r>
            <a:r>
              <a:rPr lang="de-DE" sz="2400" dirty="0">
                <a:sym typeface="Wingdings" panose="05000000000000000000" pitchFamily="2" charset="2"/>
              </a:rPr>
              <a:t> a </a:t>
            </a:r>
            <a:r>
              <a:rPr lang="de-DE" sz="2400" dirty="0" err="1">
                <a:sym typeface="Wingdings" panose="05000000000000000000" pitchFamily="2" charset="2"/>
              </a:rPr>
              <a:t>research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environment</a:t>
            </a:r>
            <a:endParaRPr lang="de-DE" sz="2400" dirty="0">
              <a:sym typeface="Wingdings" panose="05000000000000000000" pitchFamily="2" charset="2"/>
            </a:endParaRPr>
          </a:p>
          <a:p>
            <a:pPr lvl="1"/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175D21-7AF9-1350-C333-61958EB3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D7C2-321A-4A8C-AF0D-6CFF188502BF}" type="datetime1">
              <a:rPr lang="de-DE" smtClean="0"/>
              <a:t>14.10.24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84B9BE4-D54A-1DD3-6C50-00F7C097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27EB1A9-857E-5E5F-F0A7-BCCBF009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9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8FB1-1BF7-DB93-77A8-00DC894A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146630" cy="864000"/>
          </a:xfrm>
        </p:spPr>
        <p:txBody>
          <a:bodyPr/>
          <a:lstStyle/>
          <a:p>
            <a:r>
              <a:rPr lang="en-US" sz="3200" dirty="0"/>
              <a:t>Overview of RETAIN Program (</a:t>
            </a:r>
            <a:r>
              <a:rPr lang="en-US" sz="3200" dirty="0">
                <a:solidFill>
                  <a:schemeClr val="accent2"/>
                </a:solidFill>
              </a:rPr>
              <a:t>Re</a:t>
            </a:r>
            <a:r>
              <a:rPr lang="en-US" sz="3200" dirty="0"/>
              <a:t>search Da</a:t>
            </a:r>
            <a:r>
              <a:rPr lang="en-US" sz="3200" dirty="0">
                <a:solidFill>
                  <a:schemeClr val="accent2"/>
                </a:solidFill>
              </a:rPr>
              <a:t>ta</a:t>
            </a:r>
            <a:r>
              <a:rPr lang="en-US" sz="3200" dirty="0"/>
              <a:t> Management </a:t>
            </a:r>
            <a:r>
              <a:rPr lang="en-US" sz="3200" dirty="0">
                <a:solidFill>
                  <a:schemeClr val="accent2"/>
                </a:solidFill>
              </a:rPr>
              <a:t>I</a:t>
            </a:r>
            <a:r>
              <a:rPr lang="en-US" sz="3200" dirty="0"/>
              <a:t>mplementation in the </a:t>
            </a:r>
            <a:r>
              <a:rPr lang="en-US" sz="3200" dirty="0">
                <a:solidFill>
                  <a:schemeClr val="accent2"/>
                </a:solidFill>
              </a:rPr>
              <a:t>N</a:t>
            </a:r>
            <a:r>
              <a:rPr lang="en-US" sz="3200" dirty="0"/>
              <a:t>eurosciences</a:t>
            </a:r>
            <a:br>
              <a:rPr lang="en-US" sz="2400" dirty="0">
                <a:solidFill>
                  <a:srgbClr val="6B6E72"/>
                </a:solidFill>
                <a:effectLst/>
                <a:latin typeface="Helvetica" pitchFamily="2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9BED-E6AA-363C-6573-607288B8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3" y="1595704"/>
            <a:ext cx="11230714" cy="424847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Goal: Develop a sustainable RDM infrastructure in a neuroscientific research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Who: last PhD student / postdoc student receives a fellowship for 2 years that covers 50% of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Applicant shows interest in RDM, data literacy, and willingness to pursue further specialized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Written proposals require statement of support from the PI for RDM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Fellowship program is overseen by VOS Coordinator (incl. progress tracking)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Proposals and Progress Reports to the </a:t>
            </a:r>
            <a:r>
              <a:rPr lang="en-US" sz="2400" dirty="0" err="1"/>
              <a:t>NeuroCure</a:t>
            </a:r>
            <a:r>
              <a:rPr lang="en-US" sz="2400" dirty="0"/>
              <a:t> Board of Directors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2B66-7F87-C01F-4243-30ABCC15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4A15-7728-4343-928E-C0B5C25FF697}" type="datetime1">
              <a:rPr lang="de-DE" smtClean="0"/>
              <a:t>14.10.24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C9C5C-3A1F-1465-D3FA-E8995024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AD04-5BDD-5446-FFC7-AECD6C80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1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AF9E-ADB3-7E20-804D-4B2ADFC2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Programm</a:t>
            </a:r>
            <a:r>
              <a:rPr lang="en-US" sz="3200" dirty="0"/>
              <a:t>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407D-BAA1-1AC5-BB43-F27FD49A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3" y="1700808"/>
            <a:ext cx="10904893" cy="4248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VOS coordinator guides and consults fellows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sufficient time to develop and implement best-fitting solutions that work for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Fellows expertise and skills qualify them for data manager and data steward positions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Show-case labs serve as blueprints for other </a:t>
            </a:r>
            <a:r>
              <a:rPr lang="en-US" sz="2400" dirty="0" err="1"/>
              <a:t>NeuroCure</a:t>
            </a:r>
            <a:r>
              <a:rPr lang="en-US" sz="2400" dirty="0"/>
              <a:t> groups and beyond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RETAIN is a proof-of-concept program but if successful – it is adaptable and scalable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B6E72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0993F-1F4E-481E-215F-12FF7016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4A15-7728-4343-928E-C0B5C25FF697}" type="datetime1">
              <a:rPr lang="de-DE" smtClean="0"/>
              <a:t>14.10.24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D9CEF-AF4C-7A7C-DB9E-0BD21BAA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371CC-E5A0-3153-B38C-34462A7A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034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BIH - Colors">
      <a:dk1>
        <a:srgbClr val="4C626C"/>
      </a:dk1>
      <a:lt1>
        <a:srgbClr val="FFFFFF"/>
      </a:lt1>
      <a:dk2>
        <a:srgbClr val="4C626C"/>
      </a:dk2>
      <a:lt2>
        <a:srgbClr val="FFFFFF"/>
      </a:lt2>
      <a:accent1>
        <a:srgbClr val="70ACC0"/>
      </a:accent1>
      <a:accent2>
        <a:srgbClr val="C12075"/>
      </a:accent2>
      <a:accent3>
        <a:srgbClr val="003754"/>
      </a:accent3>
      <a:accent4>
        <a:srgbClr val="723C5D"/>
      </a:accent4>
      <a:accent5>
        <a:srgbClr val="9D9D9D"/>
      </a:accent5>
      <a:accent6>
        <a:srgbClr val="BE9E7C"/>
      </a:accent6>
      <a:hlink>
        <a:srgbClr val="C12075"/>
      </a:hlink>
      <a:folHlink>
        <a:srgbClr val="723C5D"/>
      </a:folHlink>
    </a:clrScheme>
    <a:fontScheme name="BIH - Fira Sans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H_16x9_003-000-004.potx" id="{369D7692-B434-4786-98BC-97FF58A88495}" vid="{CF80FD36-D340-4690-A1EC-1D1B85FB3F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1243</Words>
  <Application>Microsoft Macintosh PowerPoint</Application>
  <PresentationFormat>Widescreen</PresentationFormat>
  <Paragraphs>151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Fira Sans</vt:lpstr>
      <vt:lpstr>Helvetica</vt:lpstr>
      <vt:lpstr>Helvetica Neue</vt:lpstr>
      <vt:lpstr>Roboto</vt:lpstr>
      <vt:lpstr>Wingdings</vt:lpstr>
      <vt:lpstr>1_Office</vt:lpstr>
      <vt:lpstr>Establishing Sustainable Research Data Management in the Neurosciences: The RETAIN Fellowship Program</vt:lpstr>
      <vt:lpstr>PowerPoint Presentation</vt:lpstr>
      <vt:lpstr>Complexity in the Neurosciences – Subfields &amp; Subdisciplines</vt:lpstr>
      <vt:lpstr>Research Data Management Questionnaire among NeuroCure PIs and Group Leaders </vt:lpstr>
      <vt:lpstr>Research Data Management and Data Sharing for Reproducible Research—Results of a Community Survey of the German National Research Data Infrastructure Initiative Neuroscience</vt:lpstr>
      <vt:lpstr>Neuroscientists need support to build a lasting RD infrastructure</vt:lpstr>
      <vt:lpstr>VOS coordinator actions can help but are limited</vt:lpstr>
      <vt:lpstr>Overview of RETAIN Program (Research Data Management Implementation in the Neurosciences </vt:lpstr>
      <vt:lpstr>Programm Benefits</vt:lpstr>
      <vt:lpstr>RETAIN application package</vt:lpstr>
      <vt:lpstr>Timeline of RETAIN fellowships</vt:lpstr>
      <vt:lpstr>RETAIN fellows</vt:lpstr>
      <vt:lpstr>RETAIN fellows</vt:lpstr>
      <vt:lpstr>OpenProject for low-threshold RETAIN progress tracking</vt:lpstr>
      <vt:lpstr>OpenProject for low-threshold progress tracking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Bernard, Rene</cp:lastModifiedBy>
  <cp:revision>2</cp:revision>
  <dcterms:created xsi:type="dcterms:W3CDTF">2013-01-27T09:14:16Z</dcterms:created>
  <dcterms:modified xsi:type="dcterms:W3CDTF">2024-10-14T13:30:50Z</dcterms:modified>
  <cp:category/>
</cp:coreProperties>
</file>