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6858000" cx="12193200"/>
  <p:notesSz cx="6858000" cy="9144000"/>
  <p:embeddedFontLst>
    <p:embeddedFont>
      <p:font typeface="PT Sans Caption"/>
      <p:regular r:id="rId24"/>
      <p:bold r:id="rId25"/>
    </p:embeddedFont>
    <p:embeddedFont>
      <p:font typeface="PT Sans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1191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191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PTSansCaption-regular.fntdata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PTSans-regular.fntdata"/><Relationship Id="rId25" Type="http://schemas.openxmlformats.org/officeDocument/2006/relationships/font" Target="fonts/PTSansCaption-bold.fntdata"/><Relationship Id="rId28" Type="http://schemas.openxmlformats.org/officeDocument/2006/relationships/font" Target="fonts/PTSans-italic.fntdata"/><Relationship Id="rId27" Type="http://schemas.openxmlformats.org/officeDocument/2006/relationships/font" Target="fonts/PTSans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PTSans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000" y="685800"/>
            <a:ext cx="6096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305bab00a8e_0_0:notes"/>
          <p:cNvSpPr/>
          <p:nvPr>
            <p:ph idx="2" type="sldImg"/>
          </p:nvPr>
        </p:nvSpPr>
        <p:spPr>
          <a:xfrm>
            <a:off x="381000" y="685800"/>
            <a:ext cx="6096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" name="Google Shape;49;g305bab00a8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0b1332ed2c_0_226:notes"/>
          <p:cNvSpPr/>
          <p:nvPr>
            <p:ph idx="2" type="sldImg"/>
          </p:nvPr>
        </p:nvSpPr>
        <p:spPr>
          <a:xfrm>
            <a:off x="381000" y="685800"/>
            <a:ext cx="6096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30b1332ed2c_0_2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0b1332ed2c_0_159:notes"/>
          <p:cNvSpPr/>
          <p:nvPr>
            <p:ph idx="2" type="sldImg"/>
          </p:nvPr>
        </p:nvSpPr>
        <p:spPr>
          <a:xfrm>
            <a:off x="381000" y="685800"/>
            <a:ext cx="6096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30b1332ed2c_0_1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0b1332ed2c_0_104:notes"/>
          <p:cNvSpPr/>
          <p:nvPr>
            <p:ph idx="2" type="sldImg"/>
          </p:nvPr>
        </p:nvSpPr>
        <p:spPr>
          <a:xfrm>
            <a:off x="381000" y="685800"/>
            <a:ext cx="6096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30b1332ed2c_0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0b1332ed2c_0_58:notes"/>
          <p:cNvSpPr/>
          <p:nvPr>
            <p:ph idx="2" type="sldImg"/>
          </p:nvPr>
        </p:nvSpPr>
        <p:spPr>
          <a:xfrm>
            <a:off x="381000" y="685800"/>
            <a:ext cx="6096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30b1332ed2c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Oder: Stay Connected: Social Media, Newsletter &amp; Co.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0b1332ed2c_0_293:notes"/>
          <p:cNvSpPr/>
          <p:nvPr>
            <p:ph idx="2" type="sldImg"/>
          </p:nvPr>
        </p:nvSpPr>
        <p:spPr>
          <a:xfrm>
            <a:off x="381000" y="685800"/>
            <a:ext cx="6096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30b1332ed2c_0_2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Oder: Stay Connected: Social Media, Newsletter &amp; Co.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0b1332ed2c_0_284:notes"/>
          <p:cNvSpPr/>
          <p:nvPr>
            <p:ph idx="2" type="sldImg"/>
          </p:nvPr>
        </p:nvSpPr>
        <p:spPr>
          <a:xfrm>
            <a:off x="381000" y="685800"/>
            <a:ext cx="6096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30b1332ed2c_0_2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Oder: Stay Connected: Social Media, Newsletter &amp; Co.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30b1332ed2c_0_2:notes"/>
          <p:cNvSpPr/>
          <p:nvPr>
            <p:ph idx="2" type="sldImg"/>
          </p:nvPr>
        </p:nvSpPr>
        <p:spPr>
          <a:xfrm>
            <a:off x="381000" y="685800"/>
            <a:ext cx="6096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30b1332ed2c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30b1332ed2c_0_110:notes"/>
          <p:cNvSpPr/>
          <p:nvPr>
            <p:ph idx="2" type="sldImg"/>
          </p:nvPr>
        </p:nvSpPr>
        <p:spPr>
          <a:xfrm>
            <a:off x="381000" y="685800"/>
            <a:ext cx="6096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30b1332ed2c_0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303cb5f37fc_0_602:notes"/>
          <p:cNvSpPr/>
          <p:nvPr>
            <p:ph idx="2" type="sldImg"/>
          </p:nvPr>
        </p:nvSpPr>
        <p:spPr>
          <a:xfrm>
            <a:off x="381000" y="685800"/>
            <a:ext cx="6096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303cb5f37fc_0_6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0b12a86aba_0_43:notes"/>
          <p:cNvSpPr/>
          <p:nvPr>
            <p:ph idx="2" type="sldImg"/>
          </p:nvPr>
        </p:nvSpPr>
        <p:spPr>
          <a:xfrm>
            <a:off x="381000" y="685800"/>
            <a:ext cx="6096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0b12a86aba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0b12a86aba_0_49:notes"/>
          <p:cNvSpPr/>
          <p:nvPr>
            <p:ph idx="2" type="sldImg"/>
          </p:nvPr>
        </p:nvSpPr>
        <p:spPr>
          <a:xfrm>
            <a:off x="381000" y="685800"/>
            <a:ext cx="6096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30b12a86aba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309ad7c4448_0_0:notes"/>
          <p:cNvSpPr/>
          <p:nvPr>
            <p:ph idx="2" type="sldImg"/>
          </p:nvPr>
        </p:nvSpPr>
        <p:spPr>
          <a:xfrm>
            <a:off x="381000" y="685800"/>
            <a:ext cx="6096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309ad7c444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03cb5f37fc_0_568:notes"/>
          <p:cNvSpPr/>
          <p:nvPr>
            <p:ph idx="2" type="sldImg"/>
          </p:nvPr>
        </p:nvSpPr>
        <p:spPr>
          <a:xfrm>
            <a:off x="381000" y="685800"/>
            <a:ext cx="6096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03cb5f37fc_0_5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0b12a86aba_0_95:notes"/>
          <p:cNvSpPr/>
          <p:nvPr>
            <p:ph idx="2" type="sldImg"/>
          </p:nvPr>
        </p:nvSpPr>
        <p:spPr>
          <a:xfrm>
            <a:off x="381000" y="685800"/>
            <a:ext cx="6096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30b12a86aba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0b1332ed2c_0_52:notes"/>
          <p:cNvSpPr/>
          <p:nvPr>
            <p:ph idx="2" type="sldImg"/>
          </p:nvPr>
        </p:nvSpPr>
        <p:spPr>
          <a:xfrm>
            <a:off x="381000" y="685800"/>
            <a:ext cx="6096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30b1332ed2c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0b1332ed2c_0_208:notes"/>
          <p:cNvSpPr/>
          <p:nvPr>
            <p:ph idx="2" type="sldImg"/>
          </p:nvPr>
        </p:nvSpPr>
        <p:spPr>
          <a:xfrm>
            <a:off x="381000" y="685800"/>
            <a:ext cx="6096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0b1332ed2c_0_2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0b1332ed2c_0_217:notes"/>
          <p:cNvSpPr/>
          <p:nvPr>
            <p:ph idx="2" type="sldImg"/>
          </p:nvPr>
        </p:nvSpPr>
        <p:spPr>
          <a:xfrm>
            <a:off x="381000" y="685800"/>
            <a:ext cx="6096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30b1332ed2c_0_2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25"/>
            <a:ext cx="12193200" cy="6860733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"/>
          <p:cNvSpPr txBox="1"/>
          <p:nvPr>
            <p:ph type="ctrTitle"/>
          </p:nvPr>
        </p:nvSpPr>
        <p:spPr>
          <a:xfrm>
            <a:off x="1746000" y="2664000"/>
            <a:ext cx="9144000" cy="1123200"/>
          </a:xfrm>
          <a:prstGeom prst="rect">
            <a:avLst/>
          </a:prstGeom>
        </p:spPr>
        <p:txBody>
          <a:bodyPr anchorCtr="0" anchor="t" bIns="46800" lIns="91425" spcFirstLastPara="1" rIns="91425" wrap="square" tIns="468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PT Sans"/>
              <a:buNone/>
              <a:defRPr b="1" sz="36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Font typeface="PT Sans"/>
              <a:buNone/>
              <a:defRPr b="1" sz="3600">
                <a:latin typeface="PT Sans"/>
                <a:ea typeface="PT Sans"/>
                <a:cs typeface="PT Sans"/>
                <a:sym typeface="PT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Font typeface="PT Sans"/>
              <a:buNone/>
              <a:defRPr b="1" sz="3600">
                <a:latin typeface="PT Sans"/>
                <a:ea typeface="PT Sans"/>
                <a:cs typeface="PT Sans"/>
                <a:sym typeface="PT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Font typeface="PT Sans"/>
              <a:buNone/>
              <a:defRPr b="1" sz="3600">
                <a:latin typeface="PT Sans"/>
                <a:ea typeface="PT Sans"/>
                <a:cs typeface="PT Sans"/>
                <a:sym typeface="PT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Font typeface="PT Sans"/>
              <a:buNone/>
              <a:defRPr b="1" sz="3600">
                <a:latin typeface="PT Sans"/>
                <a:ea typeface="PT Sans"/>
                <a:cs typeface="PT Sans"/>
                <a:sym typeface="PT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Font typeface="PT Sans"/>
              <a:buNone/>
              <a:defRPr b="1" sz="3600">
                <a:latin typeface="PT Sans"/>
                <a:ea typeface="PT Sans"/>
                <a:cs typeface="PT Sans"/>
                <a:sym typeface="PT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Font typeface="PT Sans"/>
              <a:buNone/>
              <a:defRPr b="1" sz="3600">
                <a:latin typeface="PT Sans"/>
                <a:ea typeface="PT Sans"/>
                <a:cs typeface="PT Sans"/>
                <a:sym typeface="PT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Font typeface="PT Sans"/>
              <a:buNone/>
              <a:defRPr b="1" sz="3600">
                <a:latin typeface="PT Sans"/>
                <a:ea typeface="PT Sans"/>
                <a:cs typeface="PT Sans"/>
                <a:sym typeface="PT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Font typeface="PT Sans"/>
              <a:buNone/>
              <a:defRPr b="1" sz="3600"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1746000" y="3852000"/>
            <a:ext cx="9144000" cy="1123200"/>
          </a:xfrm>
          <a:prstGeom prst="rect">
            <a:avLst/>
          </a:prstGeom>
        </p:spPr>
        <p:txBody>
          <a:bodyPr anchorCtr="0" anchor="t" bIns="46800" lIns="91425" spcFirstLastPara="1" rIns="91425" wrap="square" tIns="46800">
            <a:noAutofit/>
          </a:bodyPr>
          <a:lstStyle>
            <a:lvl1pPr lv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2pPr>
            <a:lvl3pPr lvl="2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3pPr>
            <a:lvl4pPr lvl="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4pPr>
            <a:lvl5pPr lvl="4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5pPr>
            <a:lvl6pPr lvl="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6pPr>
            <a:lvl7pPr lvl="6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7pPr>
            <a:lvl8pPr lvl="7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8pPr>
            <a:lvl9pPr lvl="8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11385297" y="6333297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  <p:sp>
        <p:nvSpPr>
          <p:cNvPr id="15" name="Google Shape;15;p2"/>
          <p:cNvSpPr txBox="1"/>
          <p:nvPr>
            <p:ph idx="2" type="subTitle"/>
          </p:nvPr>
        </p:nvSpPr>
        <p:spPr>
          <a:xfrm>
            <a:off x="1828800" y="5965200"/>
            <a:ext cx="8838000" cy="324000"/>
          </a:xfrm>
          <a:prstGeom prst="rect">
            <a:avLst/>
          </a:prstGeom>
        </p:spPr>
        <p:txBody>
          <a:bodyPr anchorCtr="0" anchor="t" bIns="46800" lIns="91425" spcFirstLastPara="1" rIns="91425" wrap="square" tIns="4680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I 2 Bilder + 1 Bildunterschrift">
  <p:cSld name="DAI 2 Bilder + 1 Bildunterschrif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1"/>
          <p:cNvSpPr txBox="1"/>
          <p:nvPr>
            <p:ph idx="1" type="body"/>
          </p:nvPr>
        </p:nvSpPr>
        <p:spPr>
          <a:xfrm>
            <a:off x="3842430" y="5458287"/>
            <a:ext cx="7611000" cy="8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1700" lIns="0" spcFirstLastPara="1" rIns="83400" wrap="square" tIns="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34EA2"/>
              </a:buClr>
              <a:buSzPts val="1300"/>
              <a:buFont typeface="PT Sans"/>
              <a:buNone/>
              <a:defRPr i="0" sz="1300" u="none" cap="none" strike="noStrike">
                <a:solidFill>
                  <a:srgbClr val="034EA2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438150" lvl="1" marL="914400" marR="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T Sans"/>
              <a:buChar char="–"/>
              <a:defRPr i="0" sz="33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406400" lvl="2" marL="1371600" marR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T Sans"/>
              <a:buChar char="•"/>
              <a:defRPr i="0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381000" lvl="3" marL="1828800" marR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Char char="–"/>
              <a:defRPr i="0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381000" lvl="4" marL="2286000" marR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Char char="»"/>
              <a:defRPr i="0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381000" lvl="5" marL="2743200" marR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81000" lvl="6" marL="3200400" marR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81000" lvl="7" marL="3657600" marR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81000" lvl="8" marL="4114800" marR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" name="Google Shape;45;p11"/>
          <p:cNvSpPr/>
          <p:nvPr>
            <p:ph idx="2" type="pic"/>
          </p:nvPr>
        </p:nvSpPr>
        <p:spPr>
          <a:xfrm>
            <a:off x="738929" y="1014857"/>
            <a:ext cx="5246400" cy="4278900"/>
          </a:xfrm>
          <a:prstGeom prst="rect">
            <a:avLst/>
          </a:prstGeom>
          <a:noFill/>
          <a:ln>
            <a:noFill/>
          </a:ln>
        </p:spPr>
      </p:sp>
      <p:sp>
        <p:nvSpPr>
          <p:cNvPr id="46" name="Google Shape;46;p11"/>
          <p:cNvSpPr/>
          <p:nvPr>
            <p:ph idx="3" type="pic"/>
          </p:nvPr>
        </p:nvSpPr>
        <p:spPr>
          <a:xfrm>
            <a:off x="6170057" y="1014857"/>
            <a:ext cx="5246400" cy="42789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415641" y="2867800"/>
            <a:ext cx="11361900" cy="1122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Font typeface="PT Sans"/>
              <a:buNone/>
              <a:defRPr b="1" sz="3600">
                <a:latin typeface="PT Sans"/>
                <a:ea typeface="PT Sans"/>
                <a:cs typeface="PT Sans"/>
                <a:sym typeface="PT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Font typeface="PT Sans"/>
              <a:buNone/>
              <a:defRPr b="1" sz="3600">
                <a:latin typeface="PT Sans"/>
                <a:ea typeface="PT Sans"/>
                <a:cs typeface="PT Sans"/>
                <a:sym typeface="PT Sans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Font typeface="PT Sans"/>
              <a:buNone/>
              <a:defRPr b="1" sz="3600">
                <a:latin typeface="PT Sans"/>
                <a:ea typeface="PT Sans"/>
                <a:cs typeface="PT Sans"/>
                <a:sym typeface="PT Sans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Font typeface="PT Sans"/>
              <a:buNone/>
              <a:defRPr b="1" sz="3600">
                <a:latin typeface="PT Sans"/>
                <a:ea typeface="PT Sans"/>
                <a:cs typeface="PT Sans"/>
                <a:sym typeface="PT Sans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Font typeface="PT Sans"/>
              <a:buNone/>
              <a:defRPr b="1" sz="3600">
                <a:latin typeface="PT Sans"/>
                <a:ea typeface="PT Sans"/>
                <a:cs typeface="PT Sans"/>
                <a:sym typeface="PT Sans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Font typeface="PT Sans"/>
              <a:buNone/>
              <a:defRPr b="1" sz="3600">
                <a:latin typeface="PT Sans"/>
                <a:ea typeface="PT Sans"/>
                <a:cs typeface="PT Sans"/>
                <a:sym typeface="PT Sans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Font typeface="PT Sans"/>
              <a:buNone/>
              <a:defRPr b="1" sz="3600">
                <a:latin typeface="PT Sans"/>
                <a:ea typeface="PT Sans"/>
                <a:cs typeface="PT Sans"/>
                <a:sym typeface="PT Sans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Font typeface="PT Sans"/>
              <a:buNone/>
              <a:defRPr b="1" sz="3600">
                <a:latin typeface="PT Sans"/>
                <a:ea typeface="PT Sans"/>
                <a:cs typeface="PT Sans"/>
                <a:sym typeface="PT Sans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Font typeface="PT Sans"/>
              <a:buNone/>
              <a:defRPr b="1" sz="3600"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11385297" y="6333297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/>
          <p:nvPr>
            <p:ph type="title"/>
          </p:nvPr>
        </p:nvSpPr>
        <p:spPr>
          <a:xfrm>
            <a:off x="802800" y="619200"/>
            <a:ext cx="8020800" cy="8028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1612800" y="1825200"/>
            <a:ext cx="7246800" cy="40428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2900" lvl="0" marL="457200"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2pPr>
            <a:lvl3pPr indent="-342900" lvl="2" marL="1371600"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>
              <a:spcBef>
                <a:spcPts val="100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100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100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11385297" y="6333297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802800" y="619200"/>
            <a:ext cx="8020800" cy="8028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1612800" y="1825200"/>
            <a:ext cx="39600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>
              <a:spcBef>
                <a:spcPts val="100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10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10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10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10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10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10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100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6480000" y="1825200"/>
            <a:ext cx="39600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>
              <a:spcBef>
                <a:spcPts val="100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10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10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10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10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10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10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100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11385297" y="6333297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802800" y="619200"/>
            <a:ext cx="8020800" cy="8028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11385297" y="6333297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415641" y="740800"/>
            <a:ext cx="3744300" cy="10077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33" name="Google Shape;33;p7"/>
          <p:cNvSpPr txBox="1"/>
          <p:nvPr>
            <p:ph idx="1" type="body"/>
          </p:nvPr>
        </p:nvSpPr>
        <p:spPr>
          <a:xfrm>
            <a:off x="415641" y="1852800"/>
            <a:ext cx="3744300" cy="4239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0200" lvl="0" marL="457200">
              <a:spcBef>
                <a:spcPts val="100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10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10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10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10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10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10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100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11385297" y="6333297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ldunterschrift_quer">
  <p:cSld name="CAPTION_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idx="1" type="body"/>
          </p:nvPr>
        </p:nvSpPr>
        <p:spPr>
          <a:xfrm>
            <a:off x="415641" y="5640767"/>
            <a:ext cx="7999200" cy="806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11385297" y="6333297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ldunterschrift_hoch">
  <p:cSld name="CAPTION_ONLY_1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 txBox="1"/>
          <p:nvPr>
            <p:ph idx="1" type="body"/>
          </p:nvPr>
        </p:nvSpPr>
        <p:spPr>
          <a:xfrm>
            <a:off x="8652728" y="619200"/>
            <a:ext cx="2778600" cy="806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2286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11385297" y="6333297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2" type="sldNum"/>
          </p:nvPr>
        </p:nvSpPr>
        <p:spPr>
          <a:xfrm>
            <a:off x="11385297" y="6333297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>
          <a:blip r:embed="rId1">
            <a:alphaModFix/>
          </a:blip>
          <a:stretch>
            <a:fillRect/>
          </a:stretch>
        </p:blipFill>
        <p:spPr>
          <a:xfrm>
            <a:off x="10393212" y="4673125"/>
            <a:ext cx="1800000" cy="218488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/>
          <p:nvPr>
            <p:ph type="title"/>
          </p:nvPr>
        </p:nvSpPr>
        <p:spPr>
          <a:xfrm>
            <a:off x="802800" y="619200"/>
            <a:ext cx="8020800" cy="80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43358"/>
              </a:buClr>
              <a:buSzPts val="2800"/>
              <a:buFont typeface="PT Sans Caption"/>
              <a:buNone/>
              <a:defRPr sz="2800">
                <a:solidFill>
                  <a:srgbClr val="043358"/>
                </a:solidFill>
                <a:latin typeface="PT Sans Caption"/>
                <a:ea typeface="PT Sans Caption"/>
                <a:cs typeface="PT Sans Caption"/>
                <a:sym typeface="PT Sans Captio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" type="body"/>
          </p:nvPr>
        </p:nvSpPr>
        <p:spPr>
          <a:xfrm>
            <a:off x="1612800" y="1825200"/>
            <a:ext cx="7246800" cy="40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43358"/>
              </a:buClr>
              <a:buSzPts val="1800"/>
              <a:buFont typeface="PT Sans"/>
              <a:buChar char="●"/>
              <a:defRPr sz="1800">
                <a:solidFill>
                  <a:srgbClr val="043358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342900" lvl="1" marL="9144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43358"/>
              </a:buClr>
              <a:buSzPts val="1800"/>
              <a:buFont typeface="PT Sans"/>
              <a:buChar char="○"/>
              <a:defRPr sz="1800">
                <a:solidFill>
                  <a:srgbClr val="043358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342900" lvl="2" marL="13716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43358"/>
              </a:buClr>
              <a:buSzPts val="1800"/>
              <a:buFont typeface="PT Sans"/>
              <a:buChar char="■"/>
              <a:defRPr sz="1800">
                <a:solidFill>
                  <a:srgbClr val="043358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342900" lvl="3" marL="18288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43358"/>
              </a:buClr>
              <a:buSzPts val="1800"/>
              <a:buFont typeface="PT Sans"/>
              <a:buChar char="●"/>
              <a:defRPr sz="1800">
                <a:solidFill>
                  <a:srgbClr val="043358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342900" lvl="4" marL="22860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43358"/>
              </a:buClr>
              <a:buSzPts val="1800"/>
              <a:buFont typeface="PT Sans"/>
              <a:buChar char="○"/>
              <a:defRPr sz="1800">
                <a:solidFill>
                  <a:srgbClr val="043358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342900" lvl="5" marL="27432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43358"/>
              </a:buClr>
              <a:buSzPts val="1800"/>
              <a:buFont typeface="PT Sans"/>
              <a:buChar char="■"/>
              <a:defRPr sz="1800">
                <a:solidFill>
                  <a:srgbClr val="043358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342900" lvl="6" marL="32004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43358"/>
              </a:buClr>
              <a:buSzPts val="1800"/>
              <a:buFont typeface="PT Sans"/>
              <a:buChar char="●"/>
              <a:defRPr sz="1800">
                <a:solidFill>
                  <a:srgbClr val="043358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342900" lvl="7" marL="36576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43358"/>
              </a:buClr>
              <a:buSzPts val="1800"/>
              <a:buFont typeface="PT Sans"/>
              <a:buChar char="○"/>
              <a:defRPr sz="1800">
                <a:solidFill>
                  <a:srgbClr val="043358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342900" lvl="8" marL="41148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43358"/>
              </a:buClr>
              <a:buSzPts val="1800"/>
              <a:buFont typeface="PT Sans"/>
              <a:buChar char="■"/>
              <a:defRPr sz="1800">
                <a:solidFill>
                  <a:srgbClr val="043358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2" type="sldNum"/>
          </p:nvPr>
        </p:nvSpPr>
        <p:spPr>
          <a:xfrm>
            <a:off x="11385297" y="6333297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www.nfdi4objects.net/" TargetMode="External"/><Relationship Id="rId4" Type="http://schemas.openxmlformats.org/officeDocument/2006/relationships/image" Target="../media/image15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doi.org/10.11588/ai.2023.1.105346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3.png"/><Relationship Id="rId4" Type="http://schemas.openxmlformats.org/officeDocument/2006/relationships/image" Target="../media/image2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3.png"/><Relationship Id="rId4" Type="http://schemas.openxmlformats.org/officeDocument/2006/relationships/image" Target="../media/image2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9.png"/><Relationship Id="rId4" Type="http://schemas.openxmlformats.org/officeDocument/2006/relationships/hyperlink" Target="https://www.nfdi4objects.net/activities/n4o_activity_20241009-1137/" TargetMode="External"/><Relationship Id="rId5" Type="http://schemas.openxmlformats.org/officeDocument/2006/relationships/hyperlink" Target="https://www.nfdi4objects.net/activities/n4o_activity_20241009-1137/" TargetMode="External"/><Relationship Id="rId6" Type="http://schemas.openxmlformats.org/officeDocument/2006/relationships/hyperlink" Target="https://www.nfdi4objects.net/activities/n4o_activity_20241009-1137/" TargetMode="External"/><Relationship Id="rId7" Type="http://schemas.openxmlformats.org/officeDocument/2006/relationships/hyperlink" Target="https://www.nfdi4objects.net/activities/n4o_activity_20241009-1137/" TargetMode="Externa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s://www.nfdi4objects.net/" TargetMode="External"/><Relationship Id="rId4" Type="http://schemas.openxmlformats.org/officeDocument/2006/relationships/image" Target="../media/image1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3.png"/><Relationship Id="rId4" Type="http://schemas.openxmlformats.org/officeDocument/2006/relationships/image" Target="../media/image20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7.png"/><Relationship Id="rId9" Type="http://schemas.openxmlformats.org/officeDocument/2006/relationships/image" Target="../media/image9.png"/><Relationship Id="rId5" Type="http://schemas.openxmlformats.org/officeDocument/2006/relationships/image" Target="../media/image8.png"/><Relationship Id="rId6" Type="http://schemas.openxmlformats.org/officeDocument/2006/relationships/image" Target="../media/image11.png"/><Relationship Id="rId7" Type="http://schemas.openxmlformats.org/officeDocument/2006/relationships/image" Target="../media/image6.png"/><Relationship Id="rId8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doi.org/10.11588/ai.2023.1.105731" TargetMode="External"/><Relationship Id="rId4" Type="http://schemas.openxmlformats.org/officeDocument/2006/relationships/hyperlink" Target="https://doi.org/10.11588/ai.2023.1.105731" TargetMode="External"/><Relationship Id="rId5" Type="http://schemas.openxmlformats.org/officeDocument/2006/relationships/image" Target="../media/image18.png"/><Relationship Id="rId6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doi.org/10.11588/ai.2023.1.105347" TargetMode="External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type="ctrTitle"/>
          </p:nvPr>
        </p:nvSpPr>
        <p:spPr>
          <a:xfrm>
            <a:off x="1759025" y="2787350"/>
            <a:ext cx="9650100" cy="1123200"/>
          </a:xfrm>
          <a:prstGeom prst="rect">
            <a:avLst/>
          </a:prstGeom>
        </p:spPr>
        <p:txBody>
          <a:bodyPr anchorCtr="0" anchor="t" bIns="46800" lIns="91425" spcFirstLastPara="1" rIns="91425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FDM in der Region Berlin-Brandenburg</a:t>
            </a:r>
            <a:endParaRPr b="0" sz="3000"/>
          </a:p>
        </p:txBody>
      </p:sp>
      <p:sp>
        <p:nvSpPr>
          <p:cNvPr id="52" name="Google Shape;52;p12"/>
          <p:cNvSpPr txBox="1"/>
          <p:nvPr>
            <p:ph idx="1" type="subTitle"/>
          </p:nvPr>
        </p:nvSpPr>
        <p:spPr>
          <a:xfrm>
            <a:off x="1750575" y="5682400"/>
            <a:ext cx="9144000" cy="1123200"/>
          </a:xfrm>
          <a:prstGeom prst="rect">
            <a:avLst/>
          </a:prstGeom>
        </p:spPr>
        <p:txBody>
          <a:bodyPr anchorCtr="0" anchor="t" bIns="46800" lIns="91425" spcFirstLastPara="1" rIns="91425" wrap="square" tIns="468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 sz="1900"/>
              <a:t>#NFDI4Objects</a:t>
            </a:r>
            <a:endParaRPr sz="19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 sz="1900">
                <a:solidFill>
                  <a:srgbClr val="FFFFFF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nfdi4objects.net</a:t>
            </a:r>
            <a:endParaRPr sz="19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 sz="1900"/>
              <a:t>christin.keller@dainst.de</a:t>
            </a:r>
            <a:endParaRPr sz="19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53" name="Google Shape;53;p12"/>
          <p:cNvSpPr txBox="1"/>
          <p:nvPr/>
        </p:nvSpPr>
        <p:spPr>
          <a:xfrm>
            <a:off x="-158075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sz="16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08th Dec. 2020</a:t>
            </a:r>
            <a:endParaRPr/>
          </a:p>
        </p:txBody>
      </p:sp>
      <p:sp>
        <p:nvSpPr>
          <p:cNvPr id="54" name="Google Shape;54;p12"/>
          <p:cNvSpPr txBox="1"/>
          <p:nvPr/>
        </p:nvSpPr>
        <p:spPr>
          <a:xfrm>
            <a:off x="8994175" y="6386700"/>
            <a:ext cx="3000000" cy="3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 sz="16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Eberswalde</a:t>
            </a:r>
            <a:r>
              <a:rPr lang="de" sz="16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, 15. Oktober 2024</a:t>
            </a:r>
            <a:endParaRPr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55" name="Google Shape;55;p12"/>
          <p:cNvSpPr txBox="1"/>
          <p:nvPr/>
        </p:nvSpPr>
        <p:spPr>
          <a:xfrm>
            <a:off x="1813800" y="3445688"/>
            <a:ext cx="8168100" cy="204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de" sz="2400">
                <a:solidFill>
                  <a:schemeClr val="lt1"/>
                </a:solidFill>
                <a:latin typeface="PT Sans Caption"/>
                <a:ea typeface="PT Sans Caption"/>
                <a:cs typeface="PT Sans Caption"/>
                <a:sym typeface="PT Sans Caption"/>
              </a:rPr>
              <a:t>FDM-Beratungsstellen, Datenkompetenzzentren, NFDIs: (Herausforderungen und) Potentiale einer gelungenen Zusammenarbeit</a:t>
            </a:r>
            <a:endParaRPr b="1" sz="2400">
              <a:solidFill>
                <a:schemeClr val="lt1"/>
              </a:solidFill>
              <a:latin typeface="PT Sans Caption"/>
              <a:ea typeface="PT Sans Caption"/>
              <a:cs typeface="PT Sans Caption"/>
              <a:sym typeface="PT Sans Caption"/>
            </a:endParaRPr>
          </a:p>
          <a:p>
            <a:pPr indent="0" lvl="0" marL="0" rtl="0" algn="l">
              <a:lnSpc>
                <a:spcPct val="115000"/>
              </a:lnSpc>
              <a:spcBef>
                <a:spcPts val="24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 sz="1800">
                <a:solidFill>
                  <a:schemeClr val="lt1"/>
                </a:solidFill>
                <a:latin typeface="PT Sans Caption"/>
                <a:ea typeface="PT Sans Caption"/>
                <a:cs typeface="PT Sans Caption"/>
                <a:sym typeface="PT Sans Caption"/>
              </a:rPr>
              <a:t>Christin Keller</a:t>
            </a:r>
            <a:endParaRPr sz="1800">
              <a:solidFill>
                <a:schemeClr val="lt1"/>
              </a:solidFill>
              <a:latin typeface="PT Sans Caption"/>
              <a:ea typeface="PT Sans Caption"/>
              <a:cs typeface="PT Sans Caption"/>
              <a:sym typeface="PT Sans Caption"/>
            </a:endParaRPr>
          </a:p>
        </p:txBody>
      </p:sp>
      <p:pic>
        <p:nvPicPr>
          <p:cNvPr id="56" name="Google Shape;56;p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04375" y="662850"/>
            <a:ext cx="3389800" cy="95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1"/>
          <p:cNvSpPr txBox="1"/>
          <p:nvPr>
            <p:ph type="title"/>
          </p:nvPr>
        </p:nvSpPr>
        <p:spPr>
          <a:xfrm>
            <a:off x="802800" y="619200"/>
            <a:ext cx="8020800" cy="8028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"/>
              <a:t>Archäologische Informationen 46, 2023</a:t>
            </a:r>
            <a:endParaRPr b="1"/>
          </a:p>
        </p:txBody>
      </p:sp>
      <p:sp>
        <p:nvSpPr>
          <p:cNvPr id="132" name="Google Shape;132;p21"/>
          <p:cNvSpPr txBox="1"/>
          <p:nvPr>
            <p:ph idx="1" type="body"/>
          </p:nvPr>
        </p:nvSpPr>
        <p:spPr>
          <a:xfrm>
            <a:off x="1612800" y="1825200"/>
            <a:ext cx="4483800" cy="40428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 lnSpcReduction="10000"/>
          </a:bodyPr>
          <a:lstStyle/>
          <a:p>
            <a:pPr indent="0" lvl="0" marL="0" marR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Colson, Amandine, Falk Näth, Ilka Näth, Hilko Waltke-Poppen, und Heike Tausendfreund. „</a:t>
            </a:r>
            <a:r>
              <a:rPr i="1" lang="de"/>
              <a:t>Von der Berufsorientierung bis zur Führungskompetenz eines Grabungsleiters: Vorstellung eines modularen und studienparallelen Kompetenzvermittlungsprogramms für die Baugrundarchäologie in der Privatwirtschaft</a:t>
            </a:r>
            <a:r>
              <a:rPr lang="de"/>
              <a:t>“. Archäologische Informationen 46 (2023): 63–72.</a:t>
            </a:r>
            <a:r>
              <a:rPr lang="de">
                <a:uFill>
                  <a:noFill/>
                </a:uFill>
                <a:hlinkClick r:id="rId3"/>
              </a:rPr>
              <a:t> https://doi.org/10.11588/ai.2023.1.105346</a:t>
            </a:r>
            <a:r>
              <a:rPr lang="de"/>
              <a:t>.</a:t>
            </a:r>
            <a:endParaRPr/>
          </a:p>
        </p:txBody>
      </p:sp>
      <p:sp>
        <p:nvSpPr>
          <p:cNvPr id="133" name="Google Shape;133;p21"/>
          <p:cNvSpPr txBox="1"/>
          <p:nvPr>
            <p:ph idx="12" type="sldNum"/>
          </p:nvPr>
        </p:nvSpPr>
        <p:spPr>
          <a:xfrm>
            <a:off x="11385297" y="6333297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  <p:sp>
        <p:nvSpPr>
          <p:cNvPr id="134" name="Google Shape;134;p21"/>
          <p:cNvSpPr txBox="1"/>
          <p:nvPr/>
        </p:nvSpPr>
        <p:spPr>
          <a:xfrm>
            <a:off x="7760125" y="1377025"/>
            <a:ext cx="4030800" cy="12099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de" sz="1800">
                <a:solidFill>
                  <a:srgbClr val="043358"/>
                </a:solidFill>
                <a:latin typeface="PT Sans"/>
                <a:ea typeface="PT Sans"/>
                <a:cs typeface="PT Sans"/>
                <a:sym typeface="PT Sans"/>
              </a:rPr>
              <a:t>Aufbereitung der Grabungsdaten für die Langzeitarchivierung: Erstellen von Fund- und Befundbüchern und -listen</a:t>
            </a:r>
            <a:endParaRPr b="1" i="1" sz="1800">
              <a:solidFill>
                <a:srgbClr val="043358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35" name="Google Shape;135;p21"/>
          <p:cNvSpPr txBox="1"/>
          <p:nvPr/>
        </p:nvSpPr>
        <p:spPr>
          <a:xfrm>
            <a:off x="6251975" y="2775475"/>
            <a:ext cx="2294100" cy="12099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de" sz="1800">
                <a:solidFill>
                  <a:srgbClr val="043358"/>
                </a:solidFill>
                <a:latin typeface="PT Sans"/>
                <a:ea typeface="PT Sans"/>
                <a:cs typeface="PT Sans"/>
                <a:sym typeface="PT Sans"/>
              </a:rPr>
              <a:t>Anwendung gängiger Datenbanken und Textverarbeitungen</a:t>
            </a:r>
            <a:endParaRPr b="1" i="1" sz="1800">
              <a:solidFill>
                <a:srgbClr val="043358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36" name="Google Shape;136;p21"/>
          <p:cNvSpPr txBox="1"/>
          <p:nvPr/>
        </p:nvSpPr>
        <p:spPr>
          <a:xfrm>
            <a:off x="9898800" y="223525"/>
            <a:ext cx="1755000" cy="83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de" sz="1800">
                <a:solidFill>
                  <a:srgbClr val="043358"/>
                </a:solidFill>
                <a:latin typeface="PT Sans"/>
                <a:ea typeface="PT Sans"/>
                <a:cs typeface="PT Sans"/>
                <a:sym typeface="PT Sans"/>
              </a:rPr>
              <a:t>Vermessung und Geoinformation</a:t>
            </a:r>
            <a:endParaRPr b="1" i="1" sz="1800">
              <a:solidFill>
                <a:srgbClr val="043358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37" name="Google Shape;137;p21"/>
          <p:cNvSpPr txBox="1"/>
          <p:nvPr/>
        </p:nvSpPr>
        <p:spPr>
          <a:xfrm>
            <a:off x="6401400" y="5531625"/>
            <a:ext cx="2202900" cy="12099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de" sz="1800">
                <a:solidFill>
                  <a:srgbClr val="043358"/>
                </a:solidFill>
                <a:latin typeface="PT Sans"/>
                <a:ea typeface="PT Sans"/>
                <a:cs typeface="PT Sans"/>
                <a:sym typeface="PT Sans"/>
              </a:rPr>
              <a:t>Landesvermessung (Koordinatensysteme, Höhenfestpunkte), </a:t>
            </a:r>
            <a:endParaRPr b="1" i="1" sz="1800">
              <a:solidFill>
                <a:srgbClr val="043358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38" name="Google Shape;138;p21"/>
          <p:cNvSpPr txBox="1"/>
          <p:nvPr/>
        </p:nvSpPr>
        <p:spPr>
          <a:xfrm>
            <a:off x="7760125" y="4173925"/>
            <a:ext cx="3610500" cy="12099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de" sz="1800">
                <a:solidFill>
                  <a:srgbClr val="043358"/>
                </a:solidFill>
                <a:latin typeface="PT Sans"/>
                <a:ea typeface="PT Sans"/>
                <a:cs typeface="PT Sans"/>
                <a:sym typeface="PT Sans"/>
              </a:rPr>
              <a:t>Anwendungsmöglichkeiten für SfM, Drohnenorthofotos und TLS und Dokumentationssonderformen</a:t>
            </a:r>
            <a:endParaRPr b="1" i="1" sz="1800">
              <a:solidFill>
                <a:srgbClr val="043358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2"/>
          <p:cNvSpPr txBox="1"/>
          <p:nvPr>
            <p:ph type="title"/>
          </p:nvPr>
        </p:nvSpPr>
        <p:spPr>
          <a:xfrm>
            <a:off x="802800" y="619200"/>
            <a:ext cx="8020800" cy="8028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"/>
              <a:t>Status quo der NFDI4Objects-Community</a:t>
            </a:r>
            <a:endParaRPr b="1"/>
          </a:p>
        </p:txBody>
      </p:sp>
      <p:sp>
        <p:nvSpPr>
          <p:cNvPr id="144" name="Google Shape;144;p22"/>
          <p:cNvSpPr txBox="1"/>
          <p:nvPr>
            <p:ph idx="12" type="sldNum"/>
          </p:nvPr>
        </p:nvSpPr>
        <p:spPr>
          <a:xfrm>
            <a:off x="11385297" y="6333297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  <p:grpSp>
        <p:nvGrpSpPr>
          <p:cNvPr id="145" name="Google Shape;145;p22"/>
          <p:cNvGrpSpPr/>
          <p:nvPr/>
        </p:nvGrpSpPr>
        <p:grpSpPr>
          <a:xfrm>
            <a:off x="6892057" y="1830862"/>
            <a:ext cx="4570177" cy="3107124"/>
            <a:chOff x="2195800" y="1754800"/>
            <a:chExt cx="7801600" cy="5304975"/>
          </a:xfrm>
        </p:grpSpPr>
        <p:pic>
          <p:nvPicPr>
            <p:cNvPr id="146" name="Google Shape;146;p2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95800" y="1754800"/>
              <a:ext cx="7801600" cy="47004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7" name="Google Shape;147;p22"/>
            <p:cNvSpPr txBox="1"/>
            <p:nvPr/>
          </p:nvSpPr>
          <p:spPr>
            <a:xfrm>
              <a:off x="2195800" y="6455275"/>
              <a:ext cx="7801500" cy="60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1000"/>
                </a:spcBef>
                <a:spcAft>
                  <a:spcPts val="0"/>
                </a:spcAft>
                <a:buNone/>
              </a:pPr>
              <a:r>
                <a:rPr lang="de" sz="1100">
                  <a:solidFill>
                    <a:srgbClr val="043358"/>
                  </a:solidFill>
                  <a:latin typeface="PT Sans"/>
                  <a:ea typeface="PT Sans"/>
                  <a:cs typeface="PT Sans"/>
                  <a:sym typeface="PT Sans"/>
                </a:rPr>
                <a:t>Kai-Christian Bruhn, CC 0</a:t>
              </a:r>
              <a:endParaRPr sz="1100">
                <a:solidFill>
                  <a:srgbClr val="043358"/>
                </a:solidFill>
                <a:latin typeface="PT Sans"/>
                <a:ea typeface="PT Sans"/>
                <a:cs typeface="PT Sans"/>
                <a:sym typeface="PT Sans"/>
              </a:endParaRPr>
            </a:p>
          </p:txBody>
        </p:sp>
      </p:grpSp>
      <p:sp>
        <p:nvSpPr>
          <p:cNvPr id="148" name="Google Shape;148;p22"/>
          <p:cNvSpPr txBox="1"/>
          <p:nvPr>
            <p:ph idx="1" type="body"/>
          </p:nvPr>
        </p:nvSpPr>
        <p:spPr>
          <a:xfrm>
            <a:off x="1612800" y="1825200"/>
            <a:ext cx="50274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 lnSpcReduction="10000"/>
          </a:bodyPr>
          <a:lstStyle/>
          <a:p>
            <a:pPr indent="-349250" lvl="0" marL="457200" rtl="0" algn="l">
              <a:spcBef>
                <a:spcPts val="1000"/>
              </a:spcBef>
              <a:spcAft>
                <a:spcPts val="0"/>
              </a:spcAft>
              <a:buSzPts val="1900"/>
              <a:buChar char="●"/>
            </a:pPr>
            <a:r>
              <a:rPr lang="de"/>
              <a:t>Erwartungshaltung zur digitalen Transformation der Fächerkulturen</a:t>
            </a:r>
            <a:endParaRPr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de"/>
              <a:t>Schnell wachsende Qualifikationslandschaft</a:t>
            </a:r>
            <a:endParaRPr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de"/>
              <a:t>Qualitativ heterogene Lehr- und Lern-Unterlagen</a:t>
            </a:r>
            <a:endParaRPr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de"/>
              <a:t>Hohe Bedarfe an Qualifikation</a:t>
            </a:r>
            <a:endParaRPr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de"/>
              <a:t>Fehlender Kompetenzrahmen</a:t>
            </a:r>
            <a:endParaRPr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de"/>
              <a:t>Vereinzelte OER ohne disziplinäres Ökosystem</a:t>
            </a:r>
            <a:endParaRPr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de"/>
              <a:t>Unklare Abgrenzungen der Qualifikationsfelder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3"/>
          <p:cNvSpPr txBox="1"/>
          <p:nvPr>
            <p:ph type="title"/>
          </p:nvPr>
        </p:nvSpPr>
        <p:spPr>
          <a:xfrm>
            <a:off x="1261550" y="2867800"/>
            <a:ext cx="9729900" cy="1122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Regionale Vernetzung: Potentiale durch Wissenstransfer und Synergien </a:t>
            </a:r>
            <a:endParaRPr/>
          </a:p>
        </p:txBody>
      </p:sp>
      <p:sp>
        <p:nvSpPr>
          <p:cNvPr id="154" name="Google Shape;154;p23"/>
          <p:cNvSpPr txBox="1"/>
          <p:nvPr>
            <p:ph idx="12" type="sldNum"/>
          </p:nvPr>
        </p:nvSpPr>
        <p:spPr>
          <a:xfrm>
            <a:off x="11385297" y="6333297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  <p:pic>
        <p:nvPicPr>
          <p:cNvPr id="155" name="Google Shape;15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34076" y="4241129"/>
            <a:ext cx="6725048" cy="1930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4"/>
          <p:cNvSpPr txBox="1"/>
          <p:nvPr>
            <p:ph idx="12" type="sldNum"/>
          </p:nvPr>
        </p:nvSpPr>
        <p:spPr>
          <a:xfrm>
            <a:off x="11385297" y="6333297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  <p:pic>
        <p:nvPicPr>
          <p:cNvPr id="161" name="Google Shape;16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650" y="131400"/>
            <a:ext cx="731700" cy="836224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4"/>
          <p:cNvSpPr txBox="1"/>
          <p:nvPr>
            <p:ph type="title"/>
          </p:nvPr>
        </p:nvSpPr>
        <p:spPr>
          <a:xfrm>
            <a:off x="910200" y="835550"/>
            <a:ext cx="11081100" cy="8028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"/>
              <a:t>Synergien durch Vernetzung</a:t>
            </a:r>
            <a:endParaRPr b="1"/>
          </a:p>
        </p:txBody>
      </p:sp>
      <p:pic>
        <p:nvPicPr>
          <p:cNvPr id="163" name="Google Shape;163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83100" y="2561225"/>
            <a:ext cx="2958099" cy="2958099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4"/>
          <p:cNvSpPr/>
          <p:nvPr/>
        </p:nvSpPr>
        <p:spPr>
          <a:xfrm>
            <a:off x="1272350" y="2357625"/>
            <a:ext cx="2225400" cy="1593600"/>
          </a:xfrm>
          <a:prstGeom prst="ellipse">
            <a:avLst/>
          </a:prstGeom>
          <a:solidFill>
            <a:srgbClr val="20124D"/>
          </a:solidFill>
          <a:ln cap="flat" cmpd="sng" w="9525">
            <a:solidFill>
              <a:srgbClr val="2012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18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Expert</a:t>
            </a:r>
            <a:r>
              <a:rPr b="1" lang="de" sz="18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:innen</a:t>
            </a:r>
            <a:endParaRPr b="1" sz="1800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65" name="Google Shape;165;p24"/>
          <p:cNvSpPr/>
          <p:nvPr/>
        </p:nvSpPr>
        <p:spPr>
          <a:xfrm>
            <a:off x="1724900" y="4464025"/>
            <a:ext cx="2458200" cy="1823400"/>
          </a:xfrm>
          <a:prstGeom prst="ellipse">
            <a:avLst/>
          </a:prstGeom>
          <a:solidFill>
            <a:srgbClr val="6FA8DC"/>
          </a:solidFill>
          <a:ln cap="flat" cmpd="sng" w="9525">
            <a:solidFill>
              <a:srgbClr val="6FA8D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19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Daten</a:t>
            </a:r>
            <a:endParaRPr b="1" sz="1900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19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kompetenz-</a:t>
            </a:r>
            <a:endParaRPr b="1" sz="1900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19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zentren</a:t>
            </a:r>
            <a:endParaRPr b="1" sz="1900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66" name="Google Shape;166;p24"/>
          <p:cNvSpPr/>
          <p:nvPr/>
        </p:nvSpPr>
        <p:spPr>
          <a:xfrm>
            <a:off x="7607650" y="4578925"/>
            <a:ext cx="2077200" cy="1593600"/>
          </a:xfrm>
          <a:prstGeom prst="ellipse">
            <a:avLst/>
          </a:prstGeom>
          <a:solidFill>
            <a:srgbClr val="0B5394"/>
          </a:solidFill>
          <a:ln cap="flat" cmpd="sng" w="9525">
            <a:solidFill>
              <a:srgbClr val="0B539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67" name="Google Shape;167;p24"/>
          <p:cNvSpPr/>
          <p:nvPr/>
        </p:nvSpPr>
        <p:spPr>
          <a:xfrm>
            <a:off x="7535650" y="1925800"/>
            <a:ext cx="2225400" cy="1593600"/>
          </a:xfrm>
          <a:prstGeom prst="ellipse">
            <a:avLst/>
          </a:prstGeom>
          <a:solidFill>
            <a:srgbClr val="07376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b="1" lang="de" sz="16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FDM-Beratungs-stellen an HS/ Universitäten</a:t>
            </a:r>
            <a:endParaRPr b="1" sz="1600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68" name="Google Shape;168;p24"/>
          <p:cNvSpPr txBox="1"/>
          <p:nvPr/>
        </p:nvSpPr>
        <p:spPr>
          <a:xfrm>
            <a:off x="8207500" y="5144875"/>
            <a:ext cx="877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18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NFDIs</a:t>
            </a:r>
            <a:endParaRPr b="1" sz="1800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5"/>
          <p:cNvSpPr txBox="1"/>
          <p:nvPr>
            <p:ph idx="12" type="sldNum"/>
          </p:nvPr>
        </p:nvSpPr>
        <p:spPr>
          <a:xfrm>
            <a:off x="11385297" y="6333297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  <p:pic>
        <p:nvPicPr>
          <p:cNvPr id="174" name="Google Shape;17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650" y="131400"/>
            <a:ext cx="731700" cy="836224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5"/>
          <p:cNvSpPr txBox="1"/>
          <p:nvPr>
            <p:ph type="title"/>
          </p:nvPr>
        </p:nvSpPr>
        <p:spPr>
          <a:xfrm>
            <a:off x="910200" y="835550"/>
            <a:ext cx="11081100" cy="8028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"/>
              <a:t>Synergien durch Vernetzung</a:t>
            </a:r>
            <a:endParaRPr b="1"/>
          </a:p>
        </p:txBody>
      </p:sp>
      <p:sp>
        <p:nvSpPr>
          <p:cNvPr id="176" name="Google Shape;176;p25"/>
          <p:cNvSpPr txBox="1"/>
          <p:nvPr/>
        </p:nvSpPr>
        <p:spPr>
          <a:xfrm>
            <a:off x="1147275" y="1723288"/>
            <a:ext cx="7442700" cy="30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43358"/>
              </a:buClr>
              <a:buSzPts val="2000"/>
              <a:buFont typeface="PT Sans"/>
              <a:buChar char="●"/>
            </a:pPr>
            <a:r>
              <a:rPr lang="de" sz="2000">
                <a:solidFill>
                  <a:srgbClr val="043358"/>
                </a:solidFill>
                <a:latin typeface="PT Sans"/>
                <a:ea typeface="PT Sans"/>
                <a:cs typeface="PT Sans"/>
                <a:sym typeface="PT Sans"/>
              </a:rPr>
              <a:t>Wissenstransfer über gemeinsame Veranstaltungen (Workshops)</a:t>
            </a:r>
            <a:endParaRPr sz="2000">
              <a:solidFill>
                <a:srgbClr val="043358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43358"/>
              </a:buClr>
              <a:buSzPts val="2000"/>
              <a:buFont typeface="PT Sans"/>
              <a:buChar char="●"/>
            </a:pPr>
            <a:r>
              <a:rPr lang="de" sz="2000">
                <a:solidFill>
                  <a:srgbClr val="043358"/>
                </a:solidFill>
                <a:latin typeface="PT Sans"/>
                <a:ea typeface="PT Sans"/>
                <a:cs typeface="PT Sans"/>
                <a:sym typeface="PT Sans"/>
              </a:rPr>
              <a:t>Verzeichnis der regionalen FDM-Angebote, ihrer Angebote und Zielgruppen („Living Portfolio“)</a:t>
            </a:r>
            <a:endParaRPr sz="2000">
              <a:solidFill>
                <a:srgbClr val="043358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43358"/>
              </a:buClr>
              <a:buSzPts val="2000"/>
              <a:buFont typeface="PT Sans"/>
              <a:buChar char="●"/>
            </a:pPr>
            <a:r>
              <a:rPr lang="de" sz="2000">
                <a:solidFill>
                  <a:srgbClr val="043358"/>
                </a:solidFill>
                <a:latin typeface="PT Sans"/>
                <a:ea typeface="PT Sans"/>
                <a:cs typeface="PT Sans"/>
                <a:sym typeface="PT Sans"/>
              </a:rPr>
              <a:t>Konzipierung und Umsetzung von Workshops, Tutorials</a:t>
            </a:r>
            <a:endParaRPr sz="2000">
              <a:solidFill>
                <a:srgbClr val="043358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43358"/>
              </a:buClr>
              <a:buSzPts val="2000"/>
              <a:buFont typeface="PT Sans"/>
              <a:buChar char="●"/>
            </a:pPr>
            <a:r>
              <a:rPr lang="de" sz="2000">
                <a:solidFill>
                  <a:srgbClr val="043358"/>
                </a:solidFill>
                <a:latin typeface="PT Sans"/>
                <a:ea typeface="PT Sans"/>
                <a:cs typeface="PT Sans"/>
                <a:sym typeface="PT Sans"/>
              </a:rPr>
              <a:t>Weiterentwicklung eines regionalen Kommunikationskonzept:</a:t>
            </a:r>
            <a:endParaRPr sz="2000">
              <a:solidFill>
                <a:srgbClr val="043358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43358"/>
              </a:buClr>
              <a:buSzPts val="2000"/>
              <a:buFont typeface="PT Sans"/>
              <a:buChar char="●"/>
            </a:pPr>
            <a:r>
              <a:rPr lang="de" sz="2000">
                <a:solidFill>
                  <a:srgbClr val="043358"/>
                </a:solidFill>
                <a:latin typeface="PT Sans"/>
                <a:ea typeface="PT Sans"/>
                <a:cs typeface="PT Sans"/>
                <a:sym typeface="PT Sans"/>
              </a:rPr>
              <a:t>Abgestimmter bzw. gemeinsam abgestimmter Aufbau von FDM-Wissensressourcen</a:t>
            </a:r>
            <a:endParaRPr sz="2000">
              <a:solidFill>
                <a:srgbClr val="043358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43358"/>
              </a:buClr>
              <a:buSzPts val="2000"/>
              <a:buFont typeface="PT Sans"/>
              <a:buChar char="●"/>
            </a:pPr>
            <a:r>
              <a:rPr lang="de" sz="2000">
                <a:solidFill>
                  <a:srgbClr val="043358"/>
                </a:solidFill>
                <a:latin typeface="PT Sans"/>
                <a:ea typeface="PT Sans"/>
                <a:cs typeface="PT Sans"/>
                <a:sym typeface="PT Sans"/>
              </a:rPr>
              <a:t>Wissensaustausch zu technologischen Aspekten von FDM-Infrastrukturen</a:t>
            </a:r>
            <a:endParaRPr sz="2000">
              <a:solidFill>
                <a:srgbClr val="043358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43358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43358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177" name="Google Shape;177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49100" y="1790750"/>
            <a:ext cx="2958099" cy="2958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6"/>
          <p:cNvSpPr txBox="1"/>
          <p:nvPr>
            <p:ph idx="12" type="sldNum"/>
          </p:nvPr>
        </p:nvSpPr>
        <p:spPr>
          <a:xfrm>
            <a:off x="11385297" y="6333297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  <p:pic>
        <p:nvPicPr>
          <p:cNvPr id="183" name="Google Shape;18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650" y="131400"/>
            <a:ext cx="731700" cy="836224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6"/>
          <p:cNvSpPr txBox="1"/>
          <p:nvPr>
            <p:ph type="title"/>
          </p:nvPr>
        </p:nvSpPr>
        <p:spPr>
          <a:xfrm>
            <a:off x="910200" y="835550"/>
            <a:ext cx="11081100" cy="8028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"/>
              <a:t>Synergien durch Vernetzung</a:t>
            </a:r>
            <a:endParaRPr b="1"/>
          </a:p>
        </p:txBody>
      </p:sp>
      <p:sp>
        <p:nvSpPr>
          <p:cNvPr id="185" name="Google Shape;185;p26"/>
          <p:cNvSpPr txBox="1"/>
          <p:nvPr/>
        </p:nvSpPr>
        <p:spPr>
          <a:xfrm>
            <a:off x="1147275" y="1723300"/>
            <a:ext cx="9351600" cy="30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43358"/>
              </a:buClr>
              <a:buSzPts val="1900"/>
              <a:buFont typeface="PT Sans"/>
              <a:buChar char="●"/>
            </a:pPr>
            <a:r>
              <a:rPr lang="de" sz="1900">
                <a:solidFill>
                  <a:srgbClr val="043358"/>
                </a:solidFill>
                <a:latin typeface="PT Sans"/>
                <a:ea typeface="PT Sans"/>
                <a:cs typeface="PT Sans"/>
                <a:sym typeface="PT Sans"/>
              </a:rPr>
              <a:t>Gemeinsame Bedarfserhebungen und FDM-Strategieentwicklung</a:t>
            </a:r>
            <a:endParaRPr sz="1900">
              <a:solidFill>
                <a:srgbClr val="043358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43358"/>
              </a:buClr>
              <a:buSzPts val="1900"/>
              <a:buFont typeface="PT Sans"/>
              <a:buChar char="●"/>
            </a:pPr>
            <a:r>
              <a:rPr lang="de" sz="1900">
                <a:solidFill>
                  <a:srgbClr val="043358"/>
                </a:solidFill>
                <a:latin typeface="PT Sans"/>
                <a:ea typeface="PT Sans"/>
                <a:cs typeface="PT Sans"/>
                <a:sym typeface="PT Sans"/>
              </a:rPr>
              <a:t>Regionaler Helpdesk</a:t>
            </a:r>
            <a:endParaRPr sz="1900">
              <a:solidFill>
                <a:srgbClr val="043358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-349250" lvl="1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43358"/>
              </a:buClr>
              <a:buSzPts val="1900"/>
              <a:buFont typeface="PT Sans"/>
              <a:buChar char="○"/>
            </a:pPr>
            <a:r>
              <a:rPr lang="de" sz="1900">
                <a:solidFill>
                  <a:srgbClr val="043358"/>
                </a:solidFill>
                <a:latin typeface="PT Sans"/>
                <a:ea typeface="PT Sans"/>
                <a:cs typeface="PT Sans"/>
                <a:sym typeface="PT Sans"/>
              </a:rPr>
              <a:t>Aufbau einer Community aller FDM-Helpdesks, u. a. regelmäßige Treffen, Erfahrungsaustausch, gemeinsame Veranstaltungen</a:t>
            </a:r>
            <a:endParaRPr sz="1900">
              <a:solidFill>
                <a:srgbClr val="043358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-349250" lvl="1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43358"/>
              </a:buClr>
              <a:buSzPts val="1900"/>
              <a:buFont typeface="PT Sans"/>
              <a:buChar char="○"/>
            </a:pPr>
            <a:r>
              <a:rPr lang="de" sz="1900">
                <a:solidFill>
                  <a:srgbClr val="043358"/>
                </a:solidFill>
                <a:latin typeface="PT Sans"/>
                <a:ea typeface="PT Sans"/>
                <a:cs typeface="PT Sans"/>
                <a:sym typeface="PT Sans"/>
              </a:rPr>
              <a:t>Etablierung eines gemeinsamen Ticketsystems</a:t>
            </a:r>
            <a:endParaRPr sz="1900">
              <a:solidFill>
                <a:srgbClr val="043358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-349250" lvl="1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43358"/>
              </a:buClr>
              <a:buSzPts val="1900"/>
              <a:buFont typeface="PT Sans"/>
              <a:buChar char="○"/>
            </a:pPr>
            <a:r>
              <a:rPr lang="de" sz="1900">
                <a:solidFill>
                  <a:srgbClr val="043358"/>
                </a:solidFill>
                <a:highlight>
                  <a:srgbClr val="FFFFFF"/>
                </a:highlight>
                <a:latin typeface="PT Sans"/>
                <a:ea typeface="PT Sans"/>
                <a:cs typeface="PT Sans"/>
                <a:sym typeface="PT Sans"/>
              </a:rPr>
              <a:t>Standards, Best Practices und Qualitätskriterien für FDM-Beratungen</a:t>
            </a:r>
            <a:endParaRPr sz="1900">
              <a:solidFill>
                <a:srgbClr val="043358"/>
              </a:solidFill>
              <a:highlight>
                <a:srgbClr val="FFFFFF"/>
              </a:highlight>
              <a:latin typeface="PT Sans"/>
              <a:ea typeface="PT Sans"/>
              <a:cs typeface="PT Sans"/>
              <a:sym typeface="PT Sans"/>
            </a:endParaRPr>
          </a:p>
          <a:p>
            <a:pPr indent="-349250" lvl="1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43358"/>
              </a:buClr>
              <a:buSzPts val="1900"/>
              <a:buFont typeface="PT Sans"/>
              <a:buChar char="○"/>
            </a:pPr>
            <a:r>
              <a:rPr lang="de" sz="1900">
                <a:solidFill>
                  <a:srgbClr val="043358"/>
                </a:solidFill>
                <a:highlight>
                  <a:srgbClr val="FFFFFF"/>
                </a:highlight>
                <a:latin typeface="PT Sans"/>
                <a:ea typeface="PT Sans"/>
                <a:cs typeface="PT Sans"/>
                <a:sym typeface="PT Sans"/>
              </a:rPr>
              <a:t>Gemeinsame Knowledge Base, die von allen FDM-Helpdesks genutzt werden kann</a:t>
            </a:r>
            <a:endParaRPr sz="1900">
              <a:solidFill>
                <a:srgbClr val="043358"/>
              </a:solidFill>
              <a:highlight>
                <a:srgbClr val="FFFFFF"/>
              </a:highlight>
              <a:latin typeface="PT Sans"/>
              <a:ea typeface="PT Sans"/>
              <a:cs typeface="PT Sans"/>
              <a:sym typeface="PT Sans"/>
            </a:endParaRPr>
          </a:p>
          <a:p>
            <a:pPr indent="-349250" lvl="1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43358"/>
              </a:buClr>
              <a:buSzPts val="1900"/>
              <a:buFont typeface="PT Sans"/>
              <a:buChar char="○"/>
            </a:pPr>
            <a:r>
              <a:rPr lang="de" sz="1900">
                <a:solidFill>
                  <a:srgbClr val="043358"/>
                </a:solidFill>
                <a:highlight>
                  <a:srgbClr val="FFFFFF"/>
                </a:highlight>
                <a:latin typeface="PT Sans"/>
                <a:ea typeface="PT Sans"/>
                <a:cs typeface="PT Sans"/>
                <a:sym typeface="PT Sans"/>
              </a:rPr>
              <a:t>Organisatorische, technische und rechtliche Lösungen für die Kooperation von Helpdesks bei disziplin- oder institutionsübergreifenden Beratungsfällen</a:t>
            </a:r>
            <a:endParaRPr sz="1900">
              <a:solidFill>
                <a:srgbClr val="043358"/>
              </a:solidFill>
              <a:highlight>
                <a:srgbClr val="FFFFFF"/>
              </a:highlight>
              <a:latin typeface="PT Sans"/>
              <a:ea typeface="PT Sans"/>
              <a:cs typeface="PT Sans"/>
              <a:sym typeface="PT Sans"/>
            </a:endParaRPr>
          </a:p>
          <a:p>
            <a:pPr indent="-349250" lvl="1" marL="9144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43358"/>
              </a:buClr>
              <a:buSzPts val="1900"/>
              <a:buFont typeface="PT Sans"/>
              <a:buChar char="○"/>
            </a:pPr>
            <a:r>
              <a:rPr lang="de" sz="1900">
                <a:solidFill>
                  <a:srgbClr val="043358"/>
                </a:solidFill>
                <a:highlight>
                  <a:srgbClr val="FFFFFF"/>
                </a:highlight>
                <a:latin typeface="PT Sans"/>
                <a:ea typeface="PT Sans"/>
                <a:cs typeface="PT Sans"/>
                <a:sym typeface="PT Sans"/>
              </a:rPr>
              <a:t>https://www.nfdi.de/section-edutrain/working-group-rdm-helpdesk-network/</a:t>
            </a:r>
            <a:endParaRPr sz="1900">
              <a:solidFill>
                <a:srgbClr val="043358"/>
              </a:solidFill>
              <a:highlight>
                <a:srgbClr val="FFFFFF"/>
              </a:highlight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7"/>
          <p:cNvSpPr txBox="1"/>
          <p:nvPr>
            <p:ph type="title"/>
          </p:nvPr>
        </p:nvSpPr>
        <p:spPr>
          <a:xfrm>
            <a:off x="415641" y="2867800"/>
            <a:ext cx="11361900" cy="1122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Save-The-Date</a:t>
            </a:r>
            <a:endParaRPr/>
          </a:p>
        </p:txBody>
      </p:sp>
      <p:sp>
        <p:nvSpPr>
          <p:cNvPr id="191" name="Google Shape;191;p27"/>
          <p:cNvSpPr txBox="1"/>
          <p:nvPr>
            <p:ph idx="12" type="sldNum"/>
          </p:nvPr>
        </p:nvSpPr>
        <p:spPr>
          <a:xfrm>
            <a:off x="11385297" y="6333297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  <p:pic>
        <p:nvPicPr>
          <p:cNvPr id="192" name="Google Shape;19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34076" y="4241129"/>
            <a:ext cx="6725048" cy="1930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8"/>
          <p:cNvSpPr txBox="1"/>
          <p:nvPr>
            <p:ph type="title"/>
          </p:nvPr>
        </p:nvSpPr>
        <p:spPr>
          <a:xfrm>
            <a:off x="650400" y="466800"/>
            <a:ext cx="8020800" cy="8028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N4O Netzwerktreffen Berlin-Brandenburg: Connecting data, connecting people</a:t>
            </a:r>
            <a:endParaRPr/>
          </a:p>
        </p:txBody>
      </p:sp>
      <p:sp>
        <p:nvSpPr>
          <p:cNvPr id="198" name="Google Shape;198;p28"/>
          <p:cNvSpPr txBox="1"/>
          <p:nvPr>
            <p:ph idx="12" type="sldNum"/>
          </p:nvPr>
        </p:nvSpPr>
        <p:spPr>
          <a:xfrm>
            <a:off x="11385297" y="6333297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  <p:pic>
        <p:nvPicPr>
          <p:cNvPr id="199" name="Google Shape;19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3525" y="1574400"/>
            <a:ext cx="5040000" cy="50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28"/>
          <p:cNvSpPr txBox="1"/>
          <p:nvPr/>
        </p:nvSpPr>
        <p:spPr>
          <a:xfrm>
            <a:off x="6170150" y="1527150"/>
            <a:ext cx="5283600" cy="51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 sz="1800">
                <a:solidFill>
                  <a:srgbClr val="043358"/>
                </a:solidFill>
                <a:latin typeface="PT Sans"/>
                <a:ea typeface="PT Sans"/>
                <a:cs typeface="PT Sans"/>
                <a:sym typeface="PT Sans"/>
              </a:rPr>
              <a:t>Unter dem Motto „Connecting Data, Connecting People“ ist </a:t>
            </a:r>
            <a:r>
              <a:rPr lang="de" sz="1800" u="sng">
                <a:solidFill>
                  <a:schemeClr val="hlink"/>
                </a:solidFill>
                <a:latin typeface="PT Sans"/>
                <a:ea typeface="PT Sans"/>
                <a:cs typeface="PT Sans"/>
                <a:sym typeface="PT Sans"/>
                <a:hlinkClick r:id="rId4"/>
              </a:rPr>
              <a:t>ein erstes Netzwerktreffen</a:t>
            </a:r>
            <a:r>
              <a:rPr lang="de" sz="1800">
                <a:solidFill>
                  <a:srgbClr val="043358"/>
                </a:solidFill>
                <a:latin typeface="PT Sans"/>
                <a:ea typeface="PT Sans"/>
                <a:cs typeface="PT Sans"/>
                <a:sym typeface="PT Sans"/>
              </a:rPr>
              <a:t> in Berlin-Mitte am </a:t>
            </a:r>
            <a:r>
              <a:rPr b="1" lang="de" sz="1800">
                <a:solidFill>
                  <a:srgbClr val="043358"/>
                </a:solidFill>
                <a:latin typeface="PT Sans"/>
                <a:ea typeface="PT Sans"/>
                <a:cs typeface="PT Sans"/>
                <a:sym typeface="PT Sans"/>
              </a:rPr>
              <a:t>7. November 2024 von 10:00 bis 16:00 Uhr</a:t>
            </a:r>
            <a:r>
              <a:rPr lang="de" sz="1800">
                <a:solidFill>
                  <a:srgbClr val="043358"/>
                </a:solidFill>
                <a:latin typeface="PT Sans"/>
                <a:ea typeface="PT Sans"/>
                <a:cs typeface="PT Sans"/>
                <a:sym typeface="PT Sans"/>
              </a:rPr>
              <a:t> geplant. </a:t>
            </a:r>
            <a:br>
              <a:rPr lang="de" sz="1800">
                <a:solidFill>
                  <a:srgbClr val="043358"/>
                </a:solidFill>
                <a:latin typeface="PT Sans"/>
                <a:ea typeface="PT Sans"/>
                <a:cs typeface="PT Sans"/>
                <a:sym typeface="PT Sans"/>
              </a:rPr>
            </a:br>
            <a:r>
              <a:rPr lang="de" sz="1800">
                <a:solidFill>
                  <a:srgbClr val="043358"/>
                </a:solidFill>
                <a:latin typeface="PT Sans"/>
                <a:ea typeface="PT Sans"/>
                <a:cs typeface="PT Sans"/>
                <a:sym typeface="PT Sans"/>
              </a:rPr>
              <a:t>Hierzu möchten wir gern alle Interessierten herzlich einladen!</a:t>
            </a:r>
            <a:endParaRPr sz="1800">
              <a:solidFill>
                <a:srgbClr val="043358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rgbClr val="043358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 sz="1800">
                <a:solidFill>
                  <a:srgbClr val="043358"/>
                </a:solidFill>
                <a:latin typeface="PT Sans"/>
                <a:ea typeface="PT Sans"/>
                <a:cs typeface="PT Sans"/>
                <a:sym typeface="PT Sans"/>
              </a:rPr>
              <a:t>Die Veranstaltung wird am Cluster of Excellence Matters of Activity der Humboldt-Universität zu Berlin stattfinden.</a:t>
            </a:r>
            <a:endParaRPr sz="1800">
              <a:solidFill>
                <a:srgbClr val="043358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rgbClr val="043358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1800">
                <a:solidFill>
                  <a:srgbClr val="043358"/>
                </a:solidFill>
                <a:latin typeface="PT Sans"/>
                <a:ea typeface="PT Sans"/>
                <a:cs typeface="PT Sans"/>
                <a:sym typeface="PT Sans"/>
              </a:rPr>
              <a:t>Adresse:</a:t>
            </a:r>
            <a:br>
              <a:rPr lang="de" sz="1800">
                <a:solidFill>
                  <a:srgbClr val="043358"/>
                </a:solidFill>
                <a:latin typeface="PT Sans"/>
                <a:ea typeface="PT Sans"/>
                <a:cs typeface="PT Sans"/>
                <a:sym typeface="PT Sans"/>
              </a:rPr>
            </a:br>
            <a:r>
              <a:rPr lang="de" sz="1800">
                <a:solidFill>
                  <a:srgbClr val="043358"/>
                </a:solidFill>
                <a:latin typeface="PT Sans"/>
                <a:ea typeface="PT Sans"/>
                <a:cs typeface="PT Sans"/>
                <a:sym typeface="PT Sans"/>
              </a:rPr>
              <a:t>Sophienstraße 22a (Toreinfahrt), 2. Hinterhof rechts, 2. OG rechts, in Berlin.</a:t>
            </a:r>
            <a:endParaRPr sz="1800">
              <a:solidFill>
                <a:srgbClr val="043358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43358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1800">
                <a:solidFill>
                  <a:srgbClr val="043358"/>
                </a:solidFill>
                <a:latin typeface="PT Sans"/>
                <a:ea typeface="PT Sans"/>
                <a:cs typeface="PT Sans"/>
                <a:sym typeface="PT Sans"/>
              </a:rPr>
              <a:t>Weitere Informationen:</a:t>
            </a:r>
            <a:r>
              <a:rPr lang="de" sz="1800">
                <a:solidFill>
                  <a:srgbClr val="043358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de" sz="1800" u="sng">
                <a:solidFill>
                  <a:schemeClr val="hlink"/>
                </a:solidFill>
                <a:latin typeface="PT Sans"/>
                <a:ea typeface="PT Sans"/>
                <a:cs typeface="PT Sans"/>
                <a:sym typeface="PT Sans"/>
                <a:hlinkClick r:id="rId5"/>
              </a:rPr>
              <a:t>https://www.nfdi4objects.net/activities/</a:t>
            </a:r>
            <a:br>
              <a:rPr lang="de" sz="1800" u="sng">
                <a:solidFill>
                  <a:schemeClr val="hlink"/>
                </a:solidFill>
                <a:latin typeface="PT Sans"/>
                <a:ea typeface="PT Sans"/>
                <a:cs typeface="PT Sans"/>
                <a:sym typeface="PT Sans"/>
                <a:hlinkClick r:id="rId6"/>
              </a:rPr>
            </a:br>
            <a:r>
              <a:rPr lang="de" sz="1800" u="sng">
                <a:solidFill>
                  <a:schemeClr val="hlink"/>
                </a:solidFill>
                <a:latin typeface="PT Sans"/>
                <a:ea typeface="PT Sans"/>
                <a:cs typeface="PT Sans"/>
                <a:sym typeface="PT Sans"/>
                <a:hlinkClick r:id="rId7"/>
              </a:rPr>
              <a:t>n4o_activity_20241009-1137/</a:t>
            </a:r>
            <a:r>
              <a:rPr lang="de" sz="1800">
                <a:solidFill>
                  <a:srgbClr val="043358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endParaRPr sz="1800">
              <a:solidFill>
                <a:srgbClr val="043358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9"/>
          <p:cNvSpPr txBox="1"/>
          <p:nvPr>
            <p:ph type="ctrTitle"/>
          </p:nvPr>
        </p:nvSpPr>
        <p:spPr>
          <a:xfrm>
            <a:off x="1759025" y="3473150"/>
            <a:ext cx="9144000" cy="1123200"/>
          </a:xfrm>
          <a:prstGeom prst="rect">
            <a:avLst/>
          </a:prstGeom>
        </p:spPr>
        <p:txBody>
          <a:bodyPr anchorCtr="0" anchor="t" bIns="46800" lIns="91425" spcFirstLastPara="1" rIns="91425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Vielen Dank für die Aufmerksamkeit!</a:t>
            </a:r>
            <a:endParaRPr b="0" sz="3000"/>
          </a:p>
        </p:txBody>
      </p:sp>
      <p:sp>
        <p:nvSpPr>
          <p:cNvPr id="206" name="Google Shape;206;p29"/>
          <p:cNvSpPr txBox="1"/>
          <p:nvPr>
            <p:ph idx="1" type="subTitle"/>
          </p:nvPr>
        </p:nvSpPr>
        <p:spPr>
          <a:xfrm>
            <a:off x="1674375" y="5225200"/>
            <a:ext cx="9144000" cy="1123200"/>
          </a:xfrm>
          <a:prstGeom prst="rect">
            <a:avLst/>
          </a:prstGeom>
        </p:spPr>
        <p:txBody>
          <a:bodyPr anchorCtr="0" anchor="t" bIns="46800" lIns="91425" spcFirstLastPara="1" rIns="91425" wrap="square" tIns="468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/>
              <a:t>#NFDI4Objects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>
                <a:solidFill>
                  <a:srgbClr val="FFFFFF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nfdi4objects.net</a:t>
            </a:r>
            <a:endParaRPr/>
          </a:p>
          <a:p>
            <a:pPr indent="0" lvl="0" marL="0" rtl="0" algn="l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07" name="Google Shape;207;p29"/>
          <p:cNvSpPr txBox="1"/>
          <p:nvPr/>
        </p:nvSpPr>
        <p:spPr>
          <a:xfrm>
            <a:off x="-81875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sz="16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08th Dec. 2020</a:t>
            </a:r>
            <a:endParaRPr/>
          </a:p>
        </p:txBody>
      </p:sp>
      <p:sp>
        <p:nvSpPr>
          <p:cNvPr id="208" name="Google Shape;208;p29"/>
          <p:cNvSpPr txBox="1"/>
          <p:nvPr/>
        </p:nvSpPr>
        <p:spPr>
          <a:xfrm>
            <a:off x="8994175" y="6386700"/>
            <a:ext cx="3000000" cy="3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 sz="16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Mainz, 26. September 2024</a:t>
            </a:r>
            <a:endParaRPr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209" name="Google Shape;209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04375" y="662850"/>
            <a:ext cx="3389800" cy="95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3"/>
          <p:cNvSpPr txBox="1"/>
          <p:nvPr>
            <p:ph type="title"/>
          </p:nvPr>
        </p:nvSpPr>
        <p:spPr>
          <a:xfrm>
            <a:off x="415641" y="2867800"/>
            <a:ext cx="11361900" cy="1122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NFDI4Objects in a Nutshell</a:t>
            </a:r>
            <a:endParaRPr/>
          </a:p>
        </p:txBody>
      </p:sp>
      <p:sp>
        <p:nvSpPr>
          <p:cNvPr id="62" name="Google Shape;62;p13"/>
          <p:cNvSpPr txBox="1"/>
          <p:nvPr>
            <p:ph idx="12" type="sldNum"/>
          </p:nvPr>
        </p:nvSpPr>
        <p:spPr>
          <a:xfrm>
            <a:off x="11385297" y="6333297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  <p:pic>
        <p:nvPicPr>
          <p:cNvPr id="63" name="Google Shape;63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34076" y="4241129"/>
            <a:ext cx="6725048" cy="1930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/>
          <p:nvPr>
            <p:ph idx="12" type="sldNum"/>
          </p:nvPr>
        </p:nvSpPr>
        <p:spPr>
          <a:xfrm>
            <a:off x="11385297" y="6333297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  <p:pic>
        <p:nvPicPr>
          <p:cNvPr id="69" name="Google Shape;6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650" y="131400"/>
            <a:ext cx="731700" cy="836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63566"/>
            <a:ext cx="8125727" cy="5780833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4"/>
          <p:cNvSpPr txBox="1"/>
          <p:nvPr/>
        </p:nvSpPr>
        <p:spPr>
          <a:xfrm>
            <a:off x="7937475" y="360000"/>
            <a:ext cx="3911700" cy="80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2800">
                <a:solidFill>
                  <a:srgbClr val="043358"/>
                </a:solidFill>
                <a:latin typeface="PT Sans Caption"/>
                <a:ea typeface="PT Sans Caption"/>
                <a:cs typeface="PT Sans Caption"/>
                <a:sym typeface="PT Sans Caption"/>
              </a:rPr>
              <a:t>Wer sind </a:t>
            </a:r>
            <a:r>
              <a:rPr b="1" lang="de" sz="2800">
                <a:solidFill>
                  <a:srgbClr val="043358"/>
                </a:solidFill>
                <a:latin typeface="PT Sans Caption"/>
                <a:ea typeface="PT Sans Caption"/>
                <a:cs typeface="PT Sans Caption"/>
                <a:sym typeface="PT Sans Caption"/>
              </a:rPr>
              <a:t>wir</a:t>
            </a:r>
            <a:r>
              <a:rPr b="1" lang="de" sz="2800">
                <a:solidFill>
                  <a:srgbClr val="043358"/>
                </a:solidFill>
                <a:latin typeface="PT Sans Caption"/>
                <a:ea typeface="PT Sans Caption"/>
                <a:cs typeface="PT Sans Caption"/>
                <a:sym typeface="PT Sans Caption"/>
              </a:rPr>
              <a:t>?</a:t>
            </a:r>
            <a:endParaRPr b="1" sz="2800">
              <a:solidFill>
                <a:srgbClr val="043358"/>
              </a:solidFill>
              <a:latin typeface="PT Sans Caption"/>
              <a:ea typeface="PT Sans Caption"/>
              <a:cs typeface="PT Sans Caption"/>
              <a:sym typeface="PT Sans Capti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43358"/>
              </a:solidFill>
              <a:latin typeface="PT Sans Caption"/>
              <a:ea typeface="PT Sans Caption"/>
              <a:cs typeface="PT Sans Caption"/>
              <a:sym typeface="PT Sans Captio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de" sz="1600">
                <a:solidFill>
                  <a:srgbClr val="043358"/>
                </a:solidFill>
                <a:latin typeface="PT Sans"/>
                <a:ea typeface="PT Sans"/>
                <a:cs typeface="PT Sans"/>
                <a:sym typeface="PT Sans"/>
              </a:rPr>
              <a:t>NFDI4Objects</a:t>
            </a:r>
            <a:r>
              <a:rPr lang="de" sz="1600">
                <a:solidFill>
                  <a:srgbClr val="043358"/>
                </a:solidFill>
                <a:latin typeface="PT Sans"/>
                <a:ea typeface="PT Sans"/>
                <a:cs typeface="PT Sans"/>
                <a:sym typeface="PT Sans"/>
              </a:rPr>
              <a:t> zielt auf die infrastruk-</a:t>
            </a:r>
            <a:endParaRPr sz="1600">
              <a:solidFill>
                <a:srgbClr val="043358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1600">
                <a:solidFill>
                  <a:srgbClr val="043358"/>
                </a:solidFill>
                <a:latin typeface="PT Sans"/>
                <a:ea typeface="PT Sans"/>
                <a:cs typeface="PT Sans"/>
                <a:sym typeface="PT Sans"/>
              </a:rPr>
              <a:t>turellen Bedarfe von Forscher*innen und Praktiker*innen, die zum materi-</a:t>
            </a:r>
            <a:endParaRPr sz="1600">
              <a:solidFill>
                <a:srgbClr val="043358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1600">
                <a:solidFill>
                  <a:srgbClr val="043358"/>
                </a:solidFill>
                <a:latin typeface="PT Sans"/>
                <a:ea typeface="PT Sans"/>
                <a:cs typeface="PT Sans"/>
                <a:sym typeface="PT Sans"/>
              </a:rPr>
              <a:t>ellen Erbe aus rund </a:t>
            </a:r>
            <a:r>
              <a:rPr b="1" lang="de" sz="1600">
                <a:solidFill>
                  <a:srgbClr val="043358"/>
                </a:solidFill>
                <a:latin typeface="PT Sans"/>
                <a:ea typeface="PT Sans"/>
                <a:cs typeface="PT Sans"/>
                <a:sym typeface="PT Sans"/>
              </a:rPr>
              <a:t>drei Millionen Jahren Menschheits- und Umweltge-</a:t>
            </a:r>
            <a:endParaRPr b="1" sz="1600">
              <a:solidFill>
                <a:srgbClr val="043358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1600">
                <a:solidFill>
                  <a:srgbClr val="043358"/>
                </a:solidFill>
                <a:latin typeface="PT Sans"/>
                <a:ea typeface="PT Sans"/>
                <a:cs typeface="PT Sans"/>
                <a:sym typeface="PT Sans"/>
              </a:rPr>
              <a:t>schichte </a:t>
            </a:r>
            <a:r>
              <a:rPr lang="de" sz="1600">
                <a:solidFill>
                  <a:srgbClr val="043358"/>
                </a:solidFill>
                <a:latin typeface="PT Sans"/>
                <a:ea typeface="PT Sans"/>
                <a:cs typeface="PT Sans"/>
                <a:sym typeface="PT Sans"/>
              </a:rPr>
              <a:t>arbeiten. </a:t>
            </a:r>
            <a:endParaRPr sz="1600">
              <a:solidFill>
                <a:srgbClr val="043358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595959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2800">
                <a:solidFill>
                  <a:srgbClr val="043358"/>
                </a:solidFill>
                <a:latin typeface="PT Sans Caption"/>
                <a:ea typeface="PT Sans Caption"/>
                <a:cs typeface="PT Sans Caption"/>
                <a:sym typeface="PT Sans Caption"/>
              </a:rPr>
              <a:t>Was verbindet uns?</a:t>
            </a:r>
            <a:endParaRPr b="1" sz="2800">
              <a:solidFill>
                <a:srgbClr val="043358"/>
              </a:solidFill>
              <a:latin typeface="PT Sans Caption"/>
              <a:ea typeface="PT Sans Caption"/>
              <a:cs typeface="PT Sans Caption"/>
              <a:sym typeface="PT Sans Captio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1600">
                <a:solidFill>
                  <a:srgbClr val="043358"/>
                </a:solidFill>
                <a:latin typeface="PT Sans"/>
                <a:ea typeface="PT Sans"/>
                <a:cs typeface="PT Sans"/>
                <a:sym typeface="PT Sans"/>
              </a:rPr>
              <a:t>Der spezifische Bedarf unserer Community leitet sich aus der Verbindung von Objekten mit ihren archäologischen </a:t>
            </a:r>
            <a:r>
              <a:rPr b="1" lang="de" sz="1600">
                <a:solidFill>
                  <a:srgbClr val="043358"/>
                </a:solidFill>
                <a:latin typeface="PT Sans"/>
                <a:ea typeface="PT Sans"/>
                <a:cs typeface="PT Sans"/>
                <a:sym typeface="PT Sans"/>
              </a:rPr>
              <a:t>Kontexten</a:t>
            </a:r>
            <a:r>
              <a:rPr lang="de" sz="1600">
                <a:solidFill>
                  <a:srgbClr val="043358"/>
                </a:solidFill>
                <a:latin typeface="PT Sans"/>
                <a:ea typeface="PT Sans"/>
                <a:cs typeface="PT Sans"/>
                <a:sym typeface="PT Sans"/>
              </a:rPr>
              <a:t>, häufig komplexen </a:t>
            </a:r>
            <a:r>
              <a:rPr b="1" lang="de" sz="1600">
                <a:solidFill>
                  <a:srgbClr val="043358"/>
                </a:solidFill>
                <a:latin typeface="PT Sans"/>
                <a:ea typeface="PT Sans"/>
                <a:cs typeface="PT Sans"/>
                <a:sym typeface="PT Sans"/>
              </a:rPr>
              <a:t>Objektbiografien</a:t>
            </a:r>
            <a:r>
              <a:rPr lang="de" sz="1600">
                <a:solidFill>
                  <a:srgbClr val="043358"/>
                </a:solidFill>
                <a:latin typeface="PT Sans"/>
                <a:ea typeface="PT Sans"/>
                <a:cs typeface="PT Sans"/>
                <a:sym typeface="PT Sans"/>
              </a:rPr>
              <a:t>, unterschiedlich ausgeprägten Kompetenzen und</a:t>
            </a:r>
            <a:r>
              <a:rPr b="1" lang="de" sz="1600">
                <a:solidFill>
                  <a:srgbClr val="043358"/>
                </a:solidFill>
                <a:latin typeface="PT Sans"/>
                <a:ea typeface="PT Sans"/>
                <a:cs typeface="PT Sans"/>
                <a:sym typeface="PT Sans"/>
              </a:rPr>
              <a:t> Forschungstraditionen</a:t>
            </a:r>
            <a:r>
              <a:rPr lang="de" sz="1600">
                <a:solidFill>
                  <a:srgbClr val="043358"/>
                </a:solidFill>
                <a:latin typeface="PT Sans"/>
                <a:ea typeface="PT Sans"/>
                <a:cs typeface="PT Sans"/>
                <a:sym typeface="PT Sans"/>
              </a:rPr>
              <a:t> ab.</a:t>
            </a:r>
            <a:endParaRPr sz="2800">
              <a:solidFill>
                <a:srgbClr val="043358"/>
              </a:solidFill>
              <a:latin typeface="PT Sans Caption"/>
              <a:ea typeface="PT Sans Caption"/>
              <a:cs typeface="PT Sans Caption"/>
              <a:sym typeface="PT Sans Capti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043358"/>
              </a:solidFill>
              <a:latin typeface="PT Sans Caption"/>
              <a:ea typeface="PT Sans Caption"/>
              <a:cs typeface="PT Sans Caption"/>
              <a:sym typeface="PT Sans Capti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043358"/>
              </a:solidFill>
              <a:latin typeface="PT Sans Caption"/>
              <a:ea typeface="PT Sans Caption"/>
              <a:cs typeface="PT Sans Caption"/>
              <a:sym typeface="PT Sans Caption"/>
            </a:endParaRPr>
          </a:p>
        </p:txBody>
      </p:sp>
      <p:sp>
        <p:nvSpPr>
          <p:cNvPr id="72" name="Google Shape;72;p14"/>
          <p:cNvSpPr/>
          <p:nvPr/>
        </p:nvSpPr>
        <p:spPr>
          <a:xfrm>
            <a:off x="0" y="9"/>
            <a:ext cx="1120500" cy="1165500"/>
          </a:xfrm>
          <a:prstGeom prst="rect">
            <a:avLst/>
          </a:prstGeom>
          <a:solidFill>
            <a:srgbClr val="FDFFFF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/>
          <p:nvPr>
            <p:ph type="title"/>
          </p:nvPr>
        </p:nvSpPr>
        <p:spPr>
          <a:xfrm>
            <a:off x="383450" y="283800"/>
            <a:ext cx="8020800" cy="8028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"/>
              <a:t>Task </a:t>
            </a:r>
            <a:r>
              <a:rPr b="1" lang="de"/>
              <a:t>Areas</a:t>
            </a:r>
            <a:r>
              <a:rPr b="1" lang="de"/>
              <a:t> von NFDI4Objects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78" name="Google Shape;78;p15"/>
          <p:cNvSpPr txBox="1"/>
          <p:nvPr>
            <p:ph idx="1" type="body"/>
          </p:nvPr>
        </p:nvSpPr>
        <p:spPr>
          <a:xfrm>
            <a:off x="794400" y="835300"/>
            <a:ext cx="10452000" cy="40428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de" sz="1600"/>
              <a:t>TA1 Documentation</a:t>
            </a:r>
            <a:r>
              <a:rPr lang="de" sz="1600"/>
              <a:t>: deckt Bedürfnisse aus der Erfassung, Erforschung und Dokumentation von Primärdatenquellen (Artefakte, Stätten und Denkmäler usw.) vor Ort, in Depots und Sammlungen ab </a:t>
            </a:r>
            <a:endParaRPr sz="16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de" sz="1600"/>
              <a:t>TA2 Collecting</a:t>
            </a:r>
            <a:r>
              <a:rPr lang="de" sz="1600"/>
              <a:t>: befördert eine Forschungsdateninfrastruktur und Datenmanagementprozesse zur Bewältigung komplexer Anforderungen der Artefaktsammlung und -kontextualisierung</a:t>
            </a:r>
            <a:endParaRPr sz="16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de" sz="1600"/>
              <a:t>TA3 Analytics and Experiments</a:t>
            </a:r>
            <a:r>
              <a:rPr lang="de" sz="1600"/>
              <a:t>: entwickelt Plattformen, Standards und Dienste für Forschung und laborbasierte Analyse von Objekten</a:t>
            </a:r>
            <a:endParaRPr sz="16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de" sz="1600"/>
              <a:t>TA4 Protecting</a:t>
            </a:r>
            <a:r>
              <a:rPr lang="de" sz="1600"/>
              <a:t>: adressiert die Anforderungen des Schutzes, der Konservierung, der Restaurierung und Erforschung von Kulturdenkmälern und -objekten sowie verwandter Arbeits- und Forschungsbereiche</a:t>
            </a:r>
            <a:endParaRPr sz="16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de" sz="1600"/>
              <a:t>TA5 Storage, Access &amp; Dissemination</a:t>
            </a:r>
            <a:r>
              <a:rPr lang="de" sz="1600"/>
              <a:t>: stellt umfassende Technologien und Standards für die Langzeitarchivierung von Forschungsdaten und alle anderen Aspekte der FAIR-Prinzipien bereit</a:t>
            </a:r>
            <a:endParaRPr sz="16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de" sz="1600"/>
              <a:t>TA6 Commons &amp; Qualification</a:t>
            </a:r>
            <a:r>
              <a:rPr lang="de" sz="1600"/>
              <a:t>: befasst sich mit inhaltlichen Aushandlungsprozessen und deren Vermittlung für die N4O-spezifischen Bereiche aus fachwissenschaftlicher Perspektive</a:t>
            </a:r>
            <a:endParaRPr sz="16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de" sz="1600"/>
              <a:t>TA7 Support &amp; Coordination</a:t>
            </a:r>
            <a:r>
              <a:rPr lang="de" sz="1600"/>
              <a:t>: steuert die operative Ausformung des Konsortiums, koordiniert die Prozesse zwischen den Task Areas und sichert die wissenschaftsgetriebene Weiterentwicklung des Konsortiums</a:t>
            </a:r>
            <a:endParaRPr sz="16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</p:txBody>
      </p:sp>
      <p:sp>
        <p:nvSpPr>
          <p:cNvPr id="79" name="Google Shape;79;p15"/>
          <p:cNvSpPr txBox="1"/>
          <p:nvPr>
            <p:ph idx="12" type="sldNum"/>
          </p:nvPr>
        </p:nvSpPr>
        <p:spPr>
          <a:xfrm>
            <a:off x="11385297" y="6257097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  <p:pic>
        <p:nvPicPr>
          <p:cNvPr id="80" name="Google Shape;8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5087" y="1010400"/>
            <a:ext cx="473425" cy="540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7787" y="1741625"/>
            <a:ext cx="467999" cy="540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6812" y="2396650"/>
            <a:ext cx="469924" cy="540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03162" y="3094175"/>
            <a:ext cx="477209" cy="540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06837" y="4147600"/>
            <a:ext cx="469924" cy="539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03187" y="4909600"/>
            <a:ext cx="477209" cy="540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05012" y="5557300"/>
            <a:ext cx="473539" cy="540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/>
          <p:nvPr>
            <p:ph idx="12" type="sldNum"/>
          </p:nvPr>
        </p:nvSpPr>
        <p:spPr>
          <a:xfrm>
            <a:off x="11385297" y="6333297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  <p:pic>
        <p:nvPicPr>
          <p:cNvPr id="92" name="Google Shape;92;p16"/>
          <p:cNvPicPr preferRelativeResize="0"/>
          <p:nvPr/>
        </p:nvPicPr>
        <p:blipFill rotWithShape="1">
          <a:blip r:embed="rId3">
            <a:alphaModFix/>
          </a:blip>
          <a:srcRect b="19695" l="0" r="-2291" t="21104"/>
          <a:stretch/>
        </p:blipFill>
        <p:spPr>
          <a:xfrm>
            <a:off x="1538100" y="187400"/>
            <a:ext cx="7830700" cy="6412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7"/>
          <p:cNvSpPr txBox="1"/>
          <p:nvPr>
            <p:ph type="title"/>
          </p:nvPr>
        </p:nvSpPr>
        <p:spPr>
          <a:xfrm>
            <a:off x="383450" y="283800"/>
            <a:ext cx="10554600" cy="8028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"/>
              <a:t>Fazit: NFDI4Objects - ein multidisziplinäres Konsortium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98" name="Google Shape;98;p17"/>
          <p:cNvSpPr txBox="1"/>
          <p:nvPr>
            <p:ph idx="1" type="body"/>
          </p:nvPr>
        </p:nvSpPr>
        <p:spPr>
          <a:xfrm>
            <a:off x="807800" y="1293500"/>
            <a:ext cx="10452000" cy="40428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-361950" lvl="0" marL="457200" rtl="0" algn="l">
              <a:spcBef>
                <a:spcPts val="1000"/>
              </a:spcBef>
              <a:spcAft>
                <a:spcPts val="0"/>
              </a:spcAft>
              <a:buSzPts val="2100"/>
              <a:buChar char="●"/>
            </a:pPr>
            <a:r>
              <a:rPr lang="de" sz="2100"/>
              <a:t>wir legen großen Wert auf die regelmäßige Zusammenarbeit mit Universitäten, Hochschulen und Graduiertenschulen, insbesondere im Bereich der Nachwuchsförderung und des Forschungsdatenmanagements</a:t>
            </a:r>
            <a:endParaRPr sz="2100"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  <a:p>
            <a:pPr indent="-361950" lvl="0" marL="457200" rtl="0" algn="l">
              <a:spcBef>
                <a:spcPts val="1000"/>
              </a:spcBef>
              <a:spcAft>
                <a:spcPts val="1000"/>
              </a:spcAft>
              <a:buSzPts val="2100"/>
              <a:buChar char="●"/>
            </a:pPr>
            <a:r>
              <a:rPr lang="de" sz="2100"/>
              <a:t>Der Austausch mit lokalen Forschungsdatenmanagement-Zentren und Datenkompetenzzentren ist dabei ebenso wichtig wie die Kooperation mit “benachbarten” Konsortien der NFDI</a:t>
            </a:r>
            <a:endParaRPr sz="2000"/>
          </a:p>
        </p:txBody>
      </p:sp>
      <p:sp>
        <p:nvSpPr>
          <p:cNvPr id="99" name="Google Shape;99;p17"/>
          <p:cNvSpPr txBox="1"/>
          <p:nvPr>
            <p:ph idx="12" type="sldNum"/>
          </p:nvPr>
        </p:nvSpPr>
        <p:spPr>
          <a:xfrm>
            <a:off x="11385297" y="6257097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8"/>
          <p:cNvSpPr txBox="1"/>
          <p:nvPr>
            <p:ph type="title"/>
          </p:nvPr>
        </p:nvSpPr>
        <p:spPr>
          <a:xfrm>
            <a:off x="415641" y="2867800"/>
            <a:ext cx="11361900" cy="1122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Anforderungen aus unserem Konsortium</a:t>
            </a:r>
            <a:endParaRPr/>
          </a:p>
        </p:txBody>
      </p:sp>
      <p:sp>
        <p:nvSpPr>
          <p:cNvPr id="105" name="Google Shape;105;p18"/>
          <p:cNvSpPr txBox="1"/>
          <p:nvPr>
            <p:ph idx="12" type="sldNum"/>
          </p:nvPr>
        </p:nvSpPr>
        <p:spPr>
          <a:xfrm>
            <a:off x="11385297" y="6333297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  <p:pic>
        <p:nvPicPr>
          <p:cNvPr id="106" name="Google Shape;10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34076" y="4241129"/>
            <a:ext cx="6725048" cy="1930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9"/>
          <p:cNvSpPr txBox="1"/>
          <p:nvPr>
            <p:ph type="title"/>
          </p:nvPr>
        </p:nvSpPr>
        <p:spPr>
          <a:xfrm>
            <a:off x="802800" y="619200"/>
            <a:ext cx="8020800" cy="8028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"/>
              <a:t>Archäologische Informationen 46, 2023</a:t>
            </a:r>
            <a:endParaRPr b="1"/>
          </a:p>
        </p:txBody>
      </p:sp>
      <p:sp>
        <p:nvSpPr>
          <p:cNvPr id="112" name="Google Shape;112;p19"/>
          <p:cNvSpPr txBox="1"/>
          <p:nvPr>
            <p:ph idx="1" type="body"/>
          </p:nvPr>
        </p:nvSpPr>
        <p:spPr>
          <a:xfrm>
            <a:off x="1612800" y="1825200"/>
            <a:ext cx="4483800" cy="40428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Schmidt, Jonathan, Thomas Sickel, und Johannes Reller. „</a:t>
            </a:r>
            <a:r>
              <a:rPr i="1" lang="de"/>
              <a:t>Was macht das Curriculum der Ur- und Frühgeschichte zukunftsfähig? Eine studentische Bestandsaufnahme und Perspektive</a:t>
            </a:r>
            <a:r>
              <a:rPr lang="de"/>
              <a:t>“. Archäologische Informationen 46 (2023): 38–57.</a:t>
            </a:r>
            <a:r>
              <a:rPr lang="de">
                <a:uFill>
                  <a:noFill/>
                </a:uFill>
                <a:hlinkClick r:id="rId3"/>
              </a:rPr>
              <a:t> </a:t>
            </a:r>
            <a:r>
              <a:rPr lang="de" u="sng">
                <a:hlinkClick r:id="rId4"/>
              </a:rPr>
              <a:t>https://doi.org/10.11588/ai.2023.1.105731</a:t>
            </a:r>
            <a:r>
              <a:rPr lang="de"/>
              <a:t>.</a:t>
            </a:r>
            <a:endParaRPr/>
          </a:p>
        </p:txBody>
      </p:sp>
      <p:sp>
        <p:nvSpPr>
          <p:cNvPr id="113" name="Google Shape;113;p19"/>
          <p:cNvSpPr txBox="1"/>
          <p:nvPr>
            <p:ph idx="12" type="sldNum"/>
          </p:nvPr>
        </p:nvSpPr>
        <p:spPr>
          <a:xfrm>
            <a:off x="11385297" y="6333297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  <p:pic>
        <p:nvPicPr>
          <p:cNvPr id="114" name="Google Shape;114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61125" y="3610425"/>
            <a:ext cx="5489375" cy="2622325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9"/>
          <p:cNvSpPr/>
          <p:nvPr/>
        </p:nvSpPr>
        <p:spPr>
          <a:xfrm>
            <a:off x="6261125" y="4332525"/>
            <a:ext cx="5721900" cy="321900"/>
          </a:xfrm>
          <a:prstGeom prst="rect">
            <a:avLst/>
          </a:prstGeom>
          <a:solidFill>
            <a:srgbClr val="FFAB40">
              <a:alpha val="398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116" name="Google Shape;116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97325" y="1574400"/>
            <a:ext cx="4684147" cy="1883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0"/>
          <p:cNvSpPr txBox="1"/>
          <p:nvPr>
            <p:ph type="title"/>
          </p:nvPr>
        </p:nvSpPr>
        <p:spPr>
          <a:xfrm>
            <a:off x="802800" y="619200"/>
            <a:ext cx="8020800" cy="8028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"/>
              <a:t>Archäologische Informationen 46, 2023</a:t>
            </a:r>
            <a:endParaRPr b="1"/>
          </a:p>
        </p:txBody>
      </p:sp>
      <p:sp>
        <p:nvSpPr>
          <p:cNvPr id="122" name="Google Shape;122;p20"/>
          <p:cNvSpPr txBox="1"/>
          <p:nvPr>
            <p:ph idx="1" type="body"/>
          </p:nvPr>
        </p:nvSpPr>
        <p:spPr>
          <a:xfrm>
            <a:off x="1612800" y="1825200"/>
            <a:ext cx="4483800" cy="40428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Schmidt, Sophie C. „</a:t>
            </a:r>
            <a:r>
              <a:rPr i="1" lang="de"/>
              <a:t>Archäoinformatik als Teil eines zukunftsfähigen Lehrplans der Archäologie</a:t>
            </a:r>
            <a:r>
              <a:rPr lang="de"/>
              <a:t>“. Archäologische Informationen 46 (2023): 73–92.</a:t>
            </a:r>
            <a:r>
              <a:rPr lang="de">
                <a:uFill>
                  <a:noFill/>
                </a:uFill>
                <a:hlinkClick r:id="rId3"/>
              </a:rPr>
              <a:t> https://doi.org/10.11588/ai.2023.1.105347</a:t>
            </a:r>
            <a:r>
              <a:rPr lang="de"/>
              <a:t>.</a:t>
            </a:r>
            <a:endParaRPr/>
          </a:p>
          <a:p>
            <a:pPr indent="0" lvl="0" marL="0" marR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20"/>
          <p:cNvSpPr txBox="1"/>
          <p:nvPr>
            <p:ph idx="12" type="sldNum"/>
          </p:nvPr>
        </p:nvSpPr>
        <p:spPr>
          <a:xfrm>
            <a:off x="11385297" y="6333297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  <p:pic>
        <p:nvPicPr>
          <p:cNvPr id="124" name="Google Shape;124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96600" y="1953675"/>
            <a:ext cx="2886475" cy="321059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25" name="Google Shape;125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137350" y="468425"/>
            <a:ext cx="2886475" cy="4063367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26" name="Google Shape;126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729563" y="4338674"/>
            <a:ext cx="4140570" cy="13889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NFDI4Objects_hell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