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4" r:id="rId4"/>
    <p:sldMasterId id="2147483695" r:id="rId5"/>
    <p:sldMasterId id="2147483696" r:id="rId6"/>
    <p:sldMasterId id="2147483697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</p:sldIdLst>
  <p:sldSz cy="5143500" cx="9144000"/>
  <p:notesSz cx="6858000" cy="9144000"/>
  <p:embeddedFontLst>
    <p:embeddedFont>
      <p:font typeface="IBM Plex Sans"/>
      <p:regular r:id="rId63"/>
      <p:bold r:id="rId64"/>
      <p:italic r:id="rId65"/>
      <p:boldItalic r:id="rId66"/>
    </p:embeddedFont>
    <p:embeddedFont>
      <p:font typeface="IBM Plex Sans Medium"/>
      <p:regular r:id="rId67"/>
      <p:bold r:id="rId68"/>
      <p:italic r:id="rId69"/>
      <p:boldItalic r:id="rId70"/>
    </p:embeddedFont>
    <p:embeddedFont>
      <p:font typeface="Helvetica Neue"/>
      <p:regular r:id="rId71"/>
      <p:bold r:id="rId72"/>
      <p:italic r:id="rId73"/>
      <p:boldItalic r:id="rId74"/>
    </p:embeddedFont>
    <p:embeddedFont>
      <p:font typeface="IBM Plex Sans SemiBold"/>
      <p:regular r:id="rId75"/>
      <p:bold r:id="rId76"/>
      <p:italic r:id="rId77"/>
      <p:boldItalic r:id="rId7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73" Type="http://schemas.openxmlformats.org/officeDocument/2006/relationships/font" Target="fonts/HelveticaNeue-italic.fntdata"/><Relationship Id="rId72" Type="http://schemas.openxmlformats.org/officeDocument/2006/relationships/font" Target="fonts/HelveticaNeue-bold.fntdata"/><Relationship Id="rId31" Type="http://schemas.openxmlformats.org/officeDocument/2006/relationships/slide" Target="slides/slide23.xml"/><Relationship Id="rId75" Type="http://schemas.openxmlformats.org/officeDocument/2006/relationships/font" Target="fonts/IBMPlexSansSemiBold-regular.fntdata"/><Relationship Id="rId30" Type="http://schemas.openxmlformats.org/officeDocument/2006/relationships/slide" Target="slides/slide22.xml"/><Relationship Id="rId74" Type="http://schemas.openxmlformats.org/officeDocument/2006/relationships/font" Target="fonts/HelveticaNeue-boldItalic.fntdata"/><Relationship Id="rId33" Type="http://schemas.openxmlformats.org/officeDocument/2006/relationships/slide" Target="slides/slide25.xml"/><Relationship Id="rId77" Type="http://schemas.openxmlformats.org/officeDocument/2006/relationships/font" Target="fonts/IBMPlexSansSemiBold-italic.fntdata"/><Relationship Id="rId32" Type="http://schemas.openxmlformats.org/officeDocument/2006/relationships/slide" Target="slides/slide24.xml"/><Relationship Id="rId76" Type="http://schemas.openxmlformats.org/officeDocument/2006/relationships/font" Target="fonts/IBMPlexSansSemiBold-bold.fntdata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78" Type="http://schemas.openxmlformats.org/officeDocument/2006/relationships/font" Target="fonts/IBMPlexSansSemiBold-boldItalic.fntdata"/><Relationship Id="rId71" Type="http://schemas.openxmlformats.org/officeDocument/2006/relationships/font" Target="fonts/HelveticaNeue-regular.fntdata"/><Relationship Id="rId70" Type="http://schemas.openxmlformats.org/officeDocument/2006/relationships/font" Target="fonts/IBMPlexSansMedium-boldItalic.fntdata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62" Type="http://schemas.openxmlformats.org/officeDocument/2006/relationships/slide" Target="slides/slide54.xml"/><Relationship Id="rId61" Type="http://schemas.openxmlformats.org/officeDocument/2006/relationships/slide" Target="slides/slide53.xml"/><Relationship Id="rId20" Type="http://schemas.openxmlformats.org/officeDocument/2006/relationships/slide" Target="slides/slide12.xml"/><Relationship Id="rId64" Type="http://schemas.openxmlformats.org/officeDocument/2006/relationships/font" Target="fonts/IBMPlexSans-bold.fntdata"/><Relationship Id="rId63" Type="http://schemas.openxmlformats.org/officeDocument/2006/relationships/font" Target="fonts/IBMPlexSans-regular.fntdata"/><Relationship Id="rId22" Type="http://schemas.openxmlformats.org/officeDocument/2006/relationships/slide" Target="slides/slide14.xml"/><Relationship Id="rId66" Type="http://schemas.openxmlformats.org/officeDocument/2006/relationships/font" Target="fonts/IBMPlexSans-boldItalic.fntdata"/><Relationship Id="rId21" Type="http://schemas.openxmlformats.org/officeDocument/2006/relationships/slide" Target="slides/slide13.xml"/><Relationship Id="rId65" Type="http://schemas.openxmlformats.org/officeDocument/2006/relationships/font" Target="fonts/IBMPlexSans-italic.fntdata"/><Relationship Id="rId24" Type="http://schemas.openxmlformats.org/officeDocument/2006/relationships/slide" Target="slides/slide16.xml"/><Relationship Id="rId68" Type="http://schemas.openxmlformats.org/officeDocument/2006/relationships/font" Target="fonts/IBMPlexSansMedium-bold.fntdata"/><Relationship Id="rId23" Type="http://schemas.openxmlformats.org/officeDocument/2006/relationships/slide" Target="slides/slide15.xml"/><Relationship Id="rId67" Type="http://schemas.openxmlformats.org/officeDocument/2006/relationships/font" Target="fonts/IBMPlexSansMedium-regular.fntdata"/><Relationship Id="rId60" Type="http://schemas.openxmlformats.org/officeDocument/2006/relationships/slide" Target="slides/slide52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69" Type="http://schemas.openxmlformats.org/officeDocument/2006/relationships/font" Target="fonts/IBMPlexSansMedium-italic.fntdata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11" Type="http://schemas.openxmlformats.org/officeDocument/2006/relationships/slide" Target="slides/slide3.xml"/><Relationship Id="rId55" Type="http://schemas.openxmlformats.org/officeDocument/2006/relationships/slide" Target="slides/slide47.xml"/><Relationship Id="rId10" Type="http://schemas.openxmlformats.org/officeDocument/2006/relationships/slide" Target="slides/slide2.xml"/><Relationship Id="rId54" Type="http://schemas.openxmlformats.org/officeDocument/2006/relationships/slide" Target="slides/slide46.xml"/><Relationship Id="rId13" Type="http://schemas.openxmlformats.org/officeDocument/2006/relationships/slide" Target="slides/slide5.xml"/><Relationship Id="rId57" Type="http://schemas.openxmlformats.org/officeDocument/2006/relationships/slide" Target="slides/slide49.xml"/><Relationship Id="rId12" Type="http://schemas.openxmlformats.org/officeDocument/2006/relationships/slide" Target="slides/slide4.xml"/><Relationship Id="rId56" Type="http://schemas.openxmlformats.org/officeDocument/2006/relationships/slide" Target="slides/slide48.xml"/><Relationship Id="rId15" Type="http://schemas.openxmlformats.org/officeDocument/2006/relationships/slide" Target="slides/slide7.xml"/><Relationship Id="rId59" Type="http://schemas.openxmlformats.org/officeDocument/2006/relationships/slide" Target="slides/slide51.xml"/><Relationship Id="rId14" Type="http://schemas.openxmlformats.org/officeDocument/2006/relationships/slide" Target="slides/slide6.xml"/><Relationship Id="rId58" Type="http://schemas.openxmlformats.org/officeDocument/2006/relationships/slide" Target="slides/slide5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i.org/10.5281/zenodo.11371695" TargetMode="External"/><Relationship Id="rId3" Type="http://schemas.openxmlformats.org/officeDocument/2006/relationships/hyperlink" Target="https://doi.org/10.5281/zenodo.7870896" TargetMode="External"/><Relationship Id="rId4" Type="http://schemas.openxmlformats.org/officeDocument/2006/relationships/hyperlink" Target="https://doi.org/10.5281/zenodo.11044845" TargetMode="External"/><Relationship Id="rId5" Type="http://schemas.openxmlformats.org/officeDocument/2006/relationships/hyperlink" Target="https://doi.org/10.5281/zenodo.11045230" TargetMode="Externa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ede0e99af5_1_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2ede0e99af5_1_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0a27866d34_3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g30a27866d34_3_10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0a27866d34_3_1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g30a27866d34_3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9" name="Google Shape;379;g30a27866d34_3_12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0a27866d34_3_1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3" name="Google Shape;393;g30a27866d34_3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de"/>
              <a:t>TN mit Antwort (N= 422)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4" name="Google Shape;394;g30a27866d34_3_13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0a27866d34_3_1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7" name="Google Shape;407;g30a27866d34_3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8" name="Google Shape;408;g30a27866d34_3_14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0a27866d34_3_1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1" name="Google Shape;421;g30a27866d34_3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2" name="Google Shape;422;g30a27866d34_3_159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0a27866d34_3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g30a27866d34_3_17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0a27866d34_3_1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6" name="Google Shape;446;g30a27866d34_3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7" name="Google Shape;447;g30a27866d34_3_19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0a27866d34_3_20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7" name="Google Shape;457;g30a27866d34_3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8" name="Google Shape;458;g30a27866d34_3_20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0a27866d34_3_2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8" name="Google Shape;468;g30a27866d34_3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de" sz="1100">
                <a:solidFill>
                  <a:srgbClr val="000000"/>
                </a:solidFill>
              </a:rPr>
              <a:t>Haase, C., Kuhnau, P., Mertzen, D., Musolff, M., Panitz, M., Schiller, C., Schreiber, S., Spiecker, C., &amp; Wolff, I. (2024). IN-FDM-BB Werkstattbericht: W 1.2.2 Auswertung Bedarfserhebung mit daraus folgenden Aktivitäten (Version v2). Zenodo. </a:t>
            </a:r>
            <a:r>
              <a:rPr lang="de" sz="1100" u="sng">
                <a:solidFill>
                  <a:schemeClr val="hlink"/>
                </a:solidFill>
                <a:hlinkClick r:id="rId2"/>
              </a:rPr>
              <a:t>https://doi.org/10.5281/zenodo.11371695</a:t>
            </a:r>
            <a:endParaRPr sz="1100">
              <a:solidFill>
                <a:srgbClr val="000000"/>
              </a:solidFill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d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Panitz, M. (2023). IN-FDM-BB Werkstattbericht: W 1.2.1 Konzept der Bedarfserhebung. Zenodo. </a:t>
            </a:r>
            <a:r>
              <a:rPr b="0" i="0" lang="de" u="sng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https://doi.org/10.5281/zenodo.7870896</a:t>
            </a:r>
            <a:endParaRPr sz="1100">
              <a:solidFill>
                <a:srgbClr val="000000"/>
              </a:solidFill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de" sz="1100">
                <a:solidFill>
                  <a:srgbClr val="000000"/>
                </a:solidFill>
              </a:rPr>
              <a:t>Mertzen, D. (2024). IN-FDM-BB Report: R 1.2.1 Aktuelle Kenntnisse und Bedarfe im Bereich Forschungsdatenmanagement an acht brandenburgischen Hochschulen. Zenodo. </a:t>
            </a:r>
            <a:r>
              <a:rPr lang="de" sz="1100" u="sng">
                <a:solidFill>
                  <a:schemeClr val="hlink"/>
                </a:solidFill>
                <a:hlinkClick r:id="rId4"/>
              </a:rPr>
              <a:t>https://doi.org/10.5281/zenodo.11044845</a:t>
            </a:r>
            <a:endParaRPr sz="1100">
              <a:solidFill>
                <a:srgbClr val="000000"/>
              </a:solidFill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de" sz="1100">
                <a:solidFill>
                  <a:srgbClr val="000000"/>
                </a:solidFill>
              </a:rPr>
              <a:t>Mertzen, D. (2024). Daten der FDM-Bedarfserhebung an acht Hochschulen in Brandenburg (IN-FDM-BB Report R 1.2.1) [Data set]. Zenodo. </a:t>
            </a:r>
            <a:r>
              <a:rPr lang="de" sz="1100" u="sng">
                <a:solidFill>
                  <a:schemeClr val="hlink"/>
                </a:solidFill>
                <a:hlinkClick r:id="rId5"/>
              </a:rPr>
              <a:t>https://doi.org/10.5281/zenodo.11045230</a:t>
            </a:r>
            <a:endParaRPr sz="1100">
              <a:solidFill>
                <a:srgbClr val="000000"/>
              </a:solidFill>
            </a:endParaRPr>
          </a:p>
        </p:txBody>
      </p:sp>
      <p:sp>
        <p:nvSpPr>
          <p:cNvPr id="469" name="Google Shape;469;g30a27866d34_3_21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ede0e99af5_1_1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Ian</a:t>
            </a:r>
            <a:endParaRPr/>
          </a:p>
        </p:txBody>
      </p:sp>
      <p:sp>
        <p:nvSpPr>
          <p:cNvPr id="484" name="Google Shape;484;g2ede0e99af5_1_1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ede0e99af5_1_7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Janine</a:t>
            </a:r>
            <a:endParaRPr/>
          </a:p>
        </p:txBody>
      </p:sp>
      <p:sp>
        <p:nvSpPr>
          <p:cNvPr id="281" name="Google Shape;281;g2ede0e99af5_1_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0b188c9288_9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g30b188c9288_9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2ede0e99af5_1_1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g2ede0e99af5_1_1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0a17f006c3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g30a17f006c3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0a17f006c3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g30a17f006c3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0a17f006c3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g30a17f006c3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0a17f006c3_0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g30a17f006c3_0_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0a17f006c3_0_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g30a17f006c3_0_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30a17f006c3_0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g30a17f006c3_0_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30a17f006c3_0_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g30a17f006c3_0_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30b188c9288_9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g30b188c9288_9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ede0e99af5_1_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g2ede0e99af5_1_8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g2ede0e99af5_1_8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2ede0e99af5_1_16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Claudia, Carina, Myriam</a:t>
            </a:r>
            <a:endParaRPr/>
          </a:p>
        </p:txBody>
      </p:sp>
      <p:sp>
        <p:nvSpPr>
          <p:cNvPr id="584" name="Google Shape;584;g2ede0e99af5_1_1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0a17f006c3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g30a17f006c3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30a17f006c3_2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g30a17f006c3_2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30a17f006c3_2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g30a17f006c3_2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30a17f006c3_2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g30a17f006c3_2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30a17f006c3_2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g30a17f006c3_2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30a17f006c3_2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g30a17f006c3_2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2d42829af16_7_69:notes"/>
          <p:cNvSpPr txBox="1"/>
          <p:nvPr>
            <p:ph idx="1" type="body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g2d42829af16_7_69:notes"/>
          <p:cNvSpPr/>
          <p:nvPr>
            <p:ph idx="2" type="sldImg"/>
          </p:nvPr>
        </p:nvSpPr>
        <p:spPr>
          <a:xfrm>
            <a:off x="426022" y="1143366"/>
            <a:ext cx="6005955" cy="30850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2d42829af16_7_77:notes"/>
          <p:cNvSpPr txBox="1"/>
          <p:nvPr>
            <p:ph idx="1" type="body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g2d42829af16_7_77:notes"/>
          <p:cNvSpPr/>
          <p:nvPr>
            <p:ph idx="2" type="sldImg"/>
          </p:nvPr>
        </p:nvSpPr>
        <p:spPr>
          <a:xfrm>
            <a:off x="426022" y="1143366"/>
            <a:ext cx="6005955" cy="30850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2d42829af16_7_85:notes"/>
          <p:cNvSpPr txBox="1"/>
          <p:nvPr>
            <p:ph idx="1" type="body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g2d42829af16_7_85:notes"/>
          <p:cNvSpPr/>
          <p:nvPr>
            <p:ph idx="2" type="sldImg"/>
          </p:nvPr>
        </p:nvSpPr>
        <p:spPr>
          <a:xfrm>
            <a:off x="426022" y="1143366"/>
            <a:ext cx="6005955" cy="30850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ede0e99af5_1_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g2ede0e99af5_1_9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de"/>
              <a:t>Daraus entstand das Projekt IN-FDM-BB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g2ede0e99af5_1_9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2d42829af16_7_92:notes"/>
          <p:cNvSpPr txBox="1"/>
          <p:nvPr>
            <p:ph idx="1" type="body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g2d42829af16_7_92:notes"/>
          <p:cNvSpPr/>
          <p:nvPr>
            <p:ph idx="2" type="sldImg"/>
          </p:nvPr>
        </p:nvSpPr>
        <p:spPr>
          <a:xfrm>
            <a:off x="426022" y="1143366"/>
            <a:ext cx="6005955" cy="30850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2d42829af16_7_99:notes"/>
          <p:cNvSpPr txBox="1"/>
          <p:nvPr>
            <p:ph idx="1" type="body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g2d42829af16_7_99:notes"/>
          <p:cNvSpPr/>
          <p:nvPr>
            <p:ph idx="2" type="sldImg"/>
          </p:nvPr>
        </p:nvSpPr>
        <p:spPr>
          <a:xfrm>
            <a:off x="426022" y="1143366"/>
            <a:ext cx="6005955" cy="30850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2d42829af16_7_106:notes"/>
          <p:cNvSpPr txBox="1"/>
          <p:nvPr>
            <p:ph idx="1" type="body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g2d42829af16_7_106:notes"/>
          <p:cNvSpPr/>
          <p:nvPr>
            <p:ph idx="2" type="sldImg"/>
          </p:nvPr>
        </p:nvSpPr>
        <p:spPr>
          <a:xfrm>
            <a:off x="426022" y="1143366"/>
            <a:ext cx="6005955" cy="30850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2d42829af16_7_113:notes"/>
          <p:cNvSpPr txBox="1"/>
          <p:nvPr>
            <p:ph idx="1" type="body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g2d42829af16_7_113:notes"/>
          <p:cNvSpPr/>
          <p:nvPr>
            <p:ph idx="2" type="sldImg"/>
          </p:nvPr>
        </p:nvSpPr>
        <p:spPr>
          <a:xfrm>
            <a:off x="426022" y="1143366"/>
            <a:ext cx="6005955" cy="30850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2d3c2ac1c2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Maria - ein weiterer gemeinsamer, zentral organisierter Dienst sind die IT-Dienste RDMO-BB und RADAR-BB</a:t>
            </a:r>
            <a:endParaRPr/>
          </a:p>
        </p:txBody>
      </p:sp>
      <p:sp>
        <p:nvSpPr>
          <p:cNvPr id="697" name="Google Shape;697;g2d3c2ac1c2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309bffb38ca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309bffb38c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Aufbau von IT-Diensten für das FDM in Brandenburg gesteuert von der </a:t>
            </a:r>
            <a:r>
              <a:rPr lang="de">
                <a:solidFill>
                  <a:schemeClr val="dk1"/>
                </a:solidFill>
              </a:rPr>
              <a:t>Universität Potsdam</a:t>
            </a:r>
            <a:r>
              <a:rPr lang="de"/>
              <a:t>, Betriebsszenarien je nach Bedarf der HS;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Stand: Testinstanzen für IN-FDM-BB WiMis/Mitarbeitenden aktiv zum Ausprobieren, Testen von Updates etc; online zu Ende des Jahre/Anfang 2025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2d3c2ac1c25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2d3c2ac1c25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2d3c2ac1c25_2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2d3c2ac1c25_2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2d3c2ac1c25_2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2d3c2ac1c25_2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Übergabe an Janine für Zusammenfassung und Ausblick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30907784371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Janine</a:t>
            </a:r>
            <a:endParaRPr/>
          </a:p>
        </p:txBody>
      </p:sp>
      <p:sp>
        <p:nvSpPr>
          <p:cNvPr id="735" name="Google Shape;735;g30907784371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ede0e99af5_1_1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g2ede0e99af5_1_10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2ede0e99af5_1_10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30907784371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g30907784371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30a7dc2f41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g30a7dc2f41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30a7dc2f41d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g30a7dc2f41d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2ede0e99af5_1_20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alle</a:t>
            </a:r>
            <a:endParaRPr/>
          </a:p>
        </p:txBody>
      </p:sp>
      <p:sp>
        <p:nvSpPr>
          <p:cNvPr id="767" name="Google Shape;767;g2ede0e99af5_1_2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2ede0e99af5_1_2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g2ede0e99af5_1_2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ede0e99af5_1_1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g2ede0e99af5_1_1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ede0e99af5_1_1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Daniela</a:t>
            </a:r>
            <a:endParaRPr/>
          </a:p>
        </p:txBody>
      </p:sp>
      <p:sp>
        <p:nvSpPr>
          <p:cNvPr id="330" name="Google Shape;330;g2ede0e99af5_1_1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0a27866d34_3_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8" name="Google Shape;338;g30a27866d34_3_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0a27866d34_3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g30a27866d34_3_9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5.png"/><Relationship Id="rId3" Type="http://schemas.openxmlformats.org/officeDocument/2006/relationships/image" Target="../media/image1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5.png"/><Relationship Id="rId3" Type="http://schemas.openxmlformats.org/officeDocument/2006/relationships/image" Target="../media/image1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>
  <p:cSld name="Titelfolie">
    <p:bg>
      <p:bgPr>
        <a:solidFill>
          <a:srgbClr val="E5004E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 amt="25000"/>
          </a:blip>
          <a:srcRect b="0" l="0" r="0" t="0"/>
          <a:stretch/>
        </p:blipFill>
        <p:spPr>
          <a:xfrm>
            <a:off x="5188789" y="267485"/>
            <a:ext cx="3628763" cy="460853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4"/>
          <p:cNvSpPr txBox="1"/>
          <p:nvPr>
            <p:ph type="title"/>
          </p:nvPr>
        </p:nvSpPr>
        <p:spPr>
          <a:xfrm>
            <a:off x="2700068" y="668545"/>
            <a:ext cx="6077310" cy="2295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IBM Plex Sans"/>
              <a:buNone/>
              <a:defRPr b="1" sz="41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2700068" y="3101350"/>
            <a:ext cx="6077310" cy="17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14"/>
          <p:cNvSpPr/>
          <p:nvPr/>
        </p:nvSpPr>
        <p:spPr>
          <a:xfrm>
            <a:off x="0" y="0"/>
            <a:ext cx="2367951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846" y="3990364"/>
            <a:ext cx="1706258" cy="83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nitt Variante 2">
  <p:cSld name="Abschnitt Variante 2">
    <p:bg>
      <p:bgPr>
        <a:solidFill>
          <a:srgbClr val="E5004E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/>
          <p:nvPr/>
        </p:nvSpPr>
        <p:spPr>
          <a:xfrm>
            <a:off x="-56071" y="4554748"/>
            <a:ext cx="9277709" cy="6297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1" name="Google Shape;61;p15"/>
          <p:cNvSpPr txBox="1"/>
          <p:nvPr>
            <p:ph type="title"/>
          </p:nvPr>
        </p:nvSpPr>
        <p:spPr>
          <a:xfrm>
            <a:off x="623887" y="931656"/>
            <a:ext cx="7886699" cy="170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IBM Plex Sans Medium"/>
              <a:buNone/>
              <a:defRPr sz="41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body"/>
          </p:nvPr>
        </p:nvSpPr>
        <p:spPr>
          <a:xfrm>
            <a:off x="623887" y="2777862"/>
            <a:ext cx="7886699" cy="12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7954354" y="4737070"/>
            <a:ext cx="617068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1716655" y="4737070"/>
            <a:ext cx="6048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2964" y="4642517"/>
            <a:ext cx="870968" cy="26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>
  <p:cSld name="Titel und Inhal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628650" y="351482"/>
            <a:ext cx="78867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IBM Plex Sans SemiBold"/>
              <a:buNone/>
              <a:defRPr sz="27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628650" y="1382158"/>
            <a:ext cx="7886700" cy="29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 sz="1800">
                <a:solidFill>
                  <a:srgbClr val="3F3F3F"/>
                </a:solidFill>
              </a:defRPr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00"/>
              <a:buChar char="•"/>
              <a:defRPr sz="1500">
                <a:solidFill>
                  <a:srgbClr val="3F3F3F"/>
                </a:solidFill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 sz="1400">
                <a:solidFill>
                  <a:srgbClr val="3F3F3F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Char char="•"/>
              <a:defRPr sz="1200">
                <a:solidFill>
                  <a:srgbClr val="3F3F3F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Char char="•"/>
              <a:defRPr sz="1200">
                <a:solidFill>
                  <a:srgbClr val="3F3F3F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1" type="ftr"/>
          </p:nvPr>
        </p:nvSpPr>
        <p:spPr>
          <a:xfrm>
            <a:off x="1716655" y="4737070"/>
            <a:ext cx="6048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12" type="sldNum"/>
          </p:nvPr>
        </p:nvSpPr>
        <p:spPr>
          <a:xfrm>
            <a:off x="7954354" y="4737070"/>
            <a:ext cx="617068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cxnSp>
        <p:nvCxnSpPr>
          <p:cNvPr id="71" name="Google Shape;71;p16"/>
          <p:cNvCxnSpPr/>
          <p:nvPr/>
        </p:nvCxnSpPr>
        <p:spPr>
          <a:xfrm>
            <a:off x="628650" y="4559061"/>
            <a:ext cx="7886700" cy="0"/>
          </a:xfrm>
          <a:prstGeom prst="straightConnector1">
            <a:avLst/>
          </a:prstGeom>
          <a:noFill/>
          <a:ln cap="flat" cmpd="sng" w="12700">
            <a:solidFill>
              <a:srgbClr val="E5004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" name="Google Shape;7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2964" y="4642517"/>
            <a:ext cx="870968" cy="26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7954354" y="4737070"/>
            <a:ext cx="617068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cxnSp>
        <p:nvCxnSpPr>
          <p:cNvPr id="75" name="Google Shape;75;p17"/>
          <p:cNvCxnSpPr/>
          <p:nvPr/>
        </p:nvCxnSpPr>
        <p:spPr>
          <a:xfrm>
            <a:off x="628650" y="4559061"/>
            <a:ext cx="7886700" cy="0"/>
          </a:xfrm>
          <a:prstGeom prst="straightConnector1">
            <a:avLst/>
          </a:prstGeom>
          <a:noFill/>
          <a:ln cap="flat" cmpd="sng" w="12700">
            <a:solidFill>
              <a:srgbClr val="E5004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" name="Google Shape;7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2964" y="4642517"/>
            <a:ext cx="870968" cy="26999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/>
          <p:nvPr>
            <p:ph idx="11" type="ftr"/>
          </p:nvPr>
        </p:nvSpPr>
        <p:spPr>
          <a:xfrm>
            <a:off x="1716655" y="4737070"/>
            <a:ext cx="6048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Logo">
  <p:cSld name="Nur Logo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28116" y="1530481"/>
            <a:ext cx="3887767" cy="1895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nitt Variante 1">
  <p:cSld name="Abschnitt Variante 1">
    <p:bg>
      <p:bgPr>
        <a:solidFill>
          <a:srgbClr val="E5004E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>
            <p:ph type="title"/>
          </p:nvPr>
        </p:nvSpPr>
        <p:spPr>
          <a:xfrm>
            <a:off x="2700068" y="668545"/>
            <a:ext cx="6077310" cy="2295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IBM Plex Sans Medium"/>
              <a:buNone/>
              <a:defRPr b="0" sz="41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" type="body"/>
          </p:nvPr>
        </p:nvSpPr>
        <p:spPr>
          <a:xfrm>
            <a:off x="2700068" y="3101350"/>
            <a:ext cx="6077310" cy="17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3" name="Google Shape;83;p19"/>
          <p:cNvSpPr/>
          <p:nvPr/>
        </p:nvSpPr>
        <p:spPr>
          <a:xfrm>
            <a:off x="0" y="0"/>
            <a:ext cx="2367951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84" name="Google Shape;84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6447" y="4292291"/>
            <a:ext cx="1714500" cy="531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ei Inhalte">
  <p:cSld name="Zwei Inhalte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idx="1" type="body"/>
          </p:nvPr>
        </p:nvSpPr>
        <p:spPr>
          <a:xfrm>
            <a:off x="628650" y="1382158"/>
            <a:ext cx="3886200" cy="29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20"/>
          <p:cNvSpPr txBox="1"/>
          <p:nvPr>
            <p:ph idx="2" type="body"/>
          </p:nvPr>
        </p:nvSpPr>
        <p:spPr>
          <a:xfrm>
            <a:off x="4629150" y="1382158"/>
            <a:ext cx="3886200" cy="29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2" type="sldNum"/>
          </p:nvPr>
        </p:nvSpPr>
        <p:spPr>
          <a:xfrm>
            <a:off x="7954354" y="4737070"/>
            <a:ext cx="617068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cxnSp>
        <p:nvCxnSpPr>
          <p:cNvPr id="89" name="Google Shape;89;p20"/>
          <p:cNvCxnSpPr/>
          <p:nvPr/>
        </p:nvCxnSpPr>
        <p:spPr>
          <a:xfrm>
            <a:off x="628650" y="4559061"/>
            <a:ext cx="7886700" cy="0"/>
          </a:xfrm>
          <a:prstGeom prst="straightConnector1">
            <a:avLst/>
          </a:prstGeom>
          <a:noFill/>
          <a:ln cap="flat" cmpd="sng" w="12700">
            <a:solidFill>
              <a:srgbClr val="E5004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" name="Google Shape;90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2964" y="4642517"/>
            <a:ext cx="870968" cy="26999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0"/>
          <p:cNvSpPr txBox="1"/>
          <p:nvPr>
            <p:ph type="title"/>
          </p:nvPr>
        </p:nvSpPr>
        <p:spPr>
          <a:xfrm>
            <a:off x="628650" y="351482"/>
            <a:ext cx="78867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IBM Plex Sans SemiBold"/>
              <a:buNone/>
              <a:defRPr sz="27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11" type="ftr"/>
          </p:nvPr>
        </p:nvSpPr>
        <p:spPr>
          <a:xfrm>
            <a:off x="1716655" y="4737070"/>
            <a:ext cx="6048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mit Überschrift" type="objTx">
  <p:cSld name="OBJECT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/>
          <p:nvPr>
            <p:ph type="title"/>
          </p:nvPr>
        </p:nvSpPr>
        <p:spPr>
          <a:xfrm>
            <a:off x="629841" y="342900"/>
            <a:ext cx="2949178" cy="1377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IBM Plex Sans SemiBold"/>
              <a:buNone/>
              <a:defRPr sz="21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" type="body"/>
          </p:nvPr>
        </p:nvSpPr>
        <p:spPr>
          <a:xfrm>
            <a:off x="3887391" y="1380228"/>
            <a:ext cx="4629150" cy="29243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96" name="Google Shape;96;p21"/>
          <p:cNvSpPr txBox="1"/>
          <p:nvPr>
            <p:ph idx="2" type="body"/>
          </p:nvPr>
        </p:nvSpPr>
        <p:spPr>
          <a:xfrm>
            <a:off x="629841" y="1867622"/>
            <a:ext cx="2949178" cy="24346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7954354" y="4737070"/>
            <a:ext cx="617068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cxnSp>
        <p:nvCxnSpPr>
          <p:cNvPr id="98" name="Google Shape;98;p21"/>
          <p:cNvCxnSpPr/>
          <p:nvPr/>
        </p:nvCxnSpPr>
        <p:spPr>
          <a:xfrm>
            <a:off x="628650" y="4559061"/>
            <a:ext cx="7886700" cy="0"/>
          </a:xfrm>
          <a:prstGeom prst="straightConnector1">
            <a:avLst/>
          </a:prstGeom>
          <a:noFill/>
          <a:ln cap="flat" cmpd="sng" w="12700">
            <a:solidFill>
              <a:srgbClr val="E5004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" name="Google Shape;99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2964" y="4642517"/>
            <a:ext cx="870968" cy="26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1"/>
          <p:cNvSpPr txBox="1"/>
          <p:nvPr>
            <p:ph idx="11" type="ftr"/>
          </p:nvPr>
        </p:nvSpPr>
        <p:spPr>
          <a:xfrm>
            <a:off x="1716655" y="4737070"/>
            <a:ext cx="6048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it Überschrift">
  <p:cSld name="Bild mit Überschrif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/>
          <p:nvPr>
            <p:ph idx="2" type="pic"/>
          </p:nvPr>
        </p:nvSpPr>
        <p:spPr>
          <a:xfrm>
            <a:off x="3885009" y="342901"/>
            <a:ext cx="4629150" cy="3959415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22"/>
          <p:cNvSpPr txBox="1"/>
          <p:nvPr>
            <p:ph idx="12" type="sldNum"/>
          </p:nvPr>
        </p:nvSpPr>
        <p:spPr>
          <a:xfrm>
            <a:off x="7954354" y="4737070"/>
            <a:ext cx="617068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cxnSp>
        <p:nvCxnSpPr>
          <p:cNvPr id="104" name="Google Shape;104;p22"/>
          <p:cNvCxnSpPr/>
          <p:nvPr/>
        </p:nvCxnSpPr>
        <p:spPr>
          <a:xfrm>
            <a:off x="628650" y="4559061"/>
            <a:ext cx="7886700" cy="0"/>
          </a:xfrm>
          <a:prstGeom prst="straightConnector1">
            <a:avLst/>
          </a:prstGeom>
          <a:noFill/>
          <a:ln cap="flat" cmpd="sng" w="12700">
            <a:solidFill>
              <a:srgbClr val="E5004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" name="Google Shape;10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2964" y="4642517"/>
            <a:ext cx="870968" cy="26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2"/>
          <p:cNvSpPr txBox="1"/>
          <p:nvPr>
            <p:ph type="title"/>
          </p:nvPr>
        </p:nvSpPr>
        <p:spPr>
          <a:xfrm>
            <a:off x="629841" y="342900"/>
            <a:ext cx="2949178" cy="1377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IBM Plex Sans SemiBold"/>
              <a:buNone/>
              <a:defRPr sz="21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629841" y="1867622"/>
            <a:ext cx="2949178" cy="24346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8" name="Google Shape;108;p22"/>
          <p:cNvSpPr txBox="1"/>
          <p:nvPr>
            <p:ph idx="11" type="ftr"/>
          </p:nvPr>
        </p:nvSpPr>
        <p:spPr>
          <a:xfrm>
            <a:off x="1716655" y="4737070"/>
            <a:ext cx="6048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>
  <p:cSld name="Nur Titel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/>
          <p:nvPr>
            <p:ph idx="12" type="sldNum"/>
          </p:nvPr>
        </p:nvSpPr>
        <p:spPr>
          <a:xfrm>
            <a:off x="7954354" y="4737070"/>
            <a:ext cx="617068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cxnSp>
        <p:nvCxnSpPr>
          <p:cNvPr id="111" name="Google Shape;111;p23"/>
          <p:cNvCxnSpPr/>
          <p:nvPr/>
        </p:nvCxnSpPr>
        <p:spPr>
          <a:xfrm>
            <a:off x="628650" y="4559061"/>
            <a:ext cx="7886700" cy="0"/>
          </a:xfrm>
          <a:prstGeom prst="straightConnector1">
            <a:avLst/>
          </a:prstGeom>
          <a:noFill/>
          <a:ln cap="flat" cmpd="sng" w="12700">
            <a:solidFill>
              <a:srgbClr val="E5004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" name="Google Shape;112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2964" y="4642517"/>
            <a:ext cx="870968" cy="26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3"/>
          <p:cNvSpPr txBox="1"/>
          <p:nvPr>
            <p:ph type="title"/>
          </p:nvPr>
        </p:nvSpPr>
        <p:spPr>
          <a:xfrm>
            <a:off x="628650" y="351482"/>
            <a:ext cx="78867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IBM Plex Sans SemiBold"/>
              <a:buNone/>
              <a:defRPr sz="27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11" type="ftr"/>
          </p:nvPr>
        </p:nvSpPr>
        <p:spPr>
          <a:xfrm>
            <a:off x="1716655" y="4737070"/>
            <a:ext cx="6048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ntakt">
  <p:cSld name="Kontak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/>
          <p:nvPr>
            <p:ph idx="1" type="body"/>
          </p:nvPr>
        </p:nvSpPr>
        <p:spPr>
          <a:xfrm>
            <a:off x="4938626" y="1221750"/>
            <a:ext cx="3687785" cy="27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17" name="Google Shape;11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42009" y="1889934"/>
            <a:ext cx="2531763" cy="12342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p24"/>
          <p:cNvCxnSpPr/>
          <p:nvPr/>
        </p:nvCxnSpPr>
        <p:spPr>
          <a:xfrm>
            <a:off x="4572000" y="1221750"/>
            <a:ext cx="0" cy="2700000"/>
          </a:xfrm>
          <a:prstGeom prst="straightConnector1">
            <a:avLst/>
          </a:prstGeom>
          <a:noFill/>
          <a:ln cap="flat" cmpd="sng" w="12700">
            <a:solidFill>
              <a:srgbClr val="E5004E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>
  <p:cSld name="Titelfolie">
    <p:bg>
      <p:bgPr>
        <a:solidFill>
          <a:srgbClr val="E5004E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6"/>
          <p:cNvPicPr preferRelativeResize="0"/>
          <p:nvPr/>
        </p:nvPicPr>
        <p:blipFill rotWithShape="1">
          <a:blip r:embed="rId2">
            <a:alphaModFix amt="25000"/>
          </a:blip>
          <a:srcRect b="0" l="0" r="0" t="0"/>
          <a:stretch/>
        </p:blipFill>
        <p:spPr>
          <a:xfrm>
            <a:off x="5188789" y="267485"/>
            <a:ext cx="3628763" cy="460853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6"/>
          <p:cNvSpPr txBox="1"/>
          <p:nvPr>
            <p:ph type="title"/>
          </p:nvPr>
        </p:nvSpPr>
        <p:spPr>
          <a:xfrm>
            <a:off x="2700068" y="668545"/>
            <a:ext cx="6077310" cy="2295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IBM Plex Sans"/>
              <a:buNone/>
              <a:defRPr b="1" sz="41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26"/>
          <p:cNvSpPr txBox="1"/>
          <p:nvPr>
            <p:ph idx="1" type="body"/>
          </p:nvPr>
        </p:nvSpPr>
        <p:spPr>
          <a:xfrm>
            <a:off x="2700068" y="3101350"/>
            <a:ext cx="6077310" cy="17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6" name="Google Shape;126;p26"/>
          <p:cNvSpPr/>
          <p:nvPr/>
        </p:nvSpPr>
        <p:spPr>
          <a:xfrm>
            <a:off x="0" y="0"/>
            <a:ext cx="2367951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27" name="Google Shape;12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846" y="3990364"/>
            <a:ext cx="1706258" cy="83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nitt Variante 2">
  <p:cSld name="Abschnitt Variante 2">
    <p:bg>
      <p:bgPr>
        <a:solidFill>
          <a:srgbClr val="E5004E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/>
          <p:nvPr/>
        </p:nvSpPr>
        <p:spPr>
          <a:xfrm>
            <a:off x="-56071" y="4554748"/>
            <a:ext cx="9277709" cy="6297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30" name="Google Shape;130;p27"/>
          <p:cNvSpPr txBox="1"/>
          <p:nvPr>
            <p:ph type="title"/>
          </p:nvPr>
        </p:nvSpPr>
        <p:spPr>
          <a:xfrm>
            <a:off x="623887" y="931656"/>
            <a:ext cx="7886699" cy="170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IBM Plex Sans Medium"/>
              <a:buNone/>
              <a:defRPr sz="41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27"/>
          <p:cNvSpPr txBox="1"/>
          <p:nvPr>
            <p:ph idx="1" type="body"/>
          </p:nvPr>
        </p:nvSpPr>
        <p:spPr>
          <a:xfrm>
            <a:off x="623887" y="2777862"/>
            <a:ext cx="7886699" cy="12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2" name="Google Shape;132;p27"/>
          <p:cNvSpPr txBox="1"/>
          <p:nvPr>
            <p:ph idx="12" type="sldNum"/>
          </p:nvPr>
        </p:nvSpPr>
        <p:spPr>
          <a:xfrm>
            <a:off x="7954354" y="4737070"/>
            <a:ext cx="617068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133" name="Google Shape;133;p27"/>
          <p:cNvSpPr txBox="1"/>
          <p:nvPr>
            <p:ph idx="11" type="ftr"/>
          </p:nvPr>
        </p:nvSpPr>
        <p:spPr>
          <a:xfrm>
            <a:off x="1716655" y="4737070"/>
            <a:ext cx="6048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pic>
        <p:nvPicPr>
          <p:cNvPr id="134" name="Google Shape;134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2964" y="4642517"/>
            <a:ext cx="870968" cy="26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>
  <p:cSld name="Titel und Inhal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/>
          <p:nvPr>
            <p:ph type="title"/>
          </p:nvPr>
        </p:nvSpPr>
        <p:spPr>
          <a:xfrm>
            <a:off x="628650" y="351482"/>
            <a:ext cx="78867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IBM Plex Sans SemiBold"/>
              <a:buNone/>
              <a:defRPr sz="2700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7" name="Google Shape;137;p28"/>
          <p:cNvSpPr txBox="1"/>
          <p:nvPr>
            <p:ph idx="1" type="body"/>
          </p:nvPr>
        </p:nvSpPr>
        <p:spPr>
          <a:xfrm>
            <a:off x="628650" y="1382158"/>
            <a:ext cx="7886700" cy="29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 sz="1800">
                <a:solidFill>
                  <a:srgbClr val="3F3F3F"/>
                </a:solidFill>
              </a:defRPr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00"/>
              <a:buChar char="•"/>
              <a:defRPr sz="1500">
                <a:solidFill>
                  <a:srgbClr val="3F3F3F"/>
                </a:solidFill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 sz="1400">
                <a:solidFill>
                  <a:srgbClr val="3F3F3F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Char char="•"/>
              <a:defRPr sz="1200">
                <a:solidFill>
                  <a:srgbClr val="3F3F3F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Char char="•"/>
              <a:defRPr sz="1200">
                <a:solidFill>
                  <a:srgbClr val="3F3F3F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8" name="Google Shape;138;p28"/>
          <p:cNvSpPr txBox="1"/>
          <p:nvPr>
            <p:ph idx="11" type="ftr"/>
          </p:nvPr>
        </p:nvSpPr>
        <p:spPr>
          <a:xfrm>
            <a:off x="1716655" y="4737070"/>
            <a:ext cx="6048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sp>
        <p:nvSpPr>
          <p:cNvPr id="139" name="Google Shape;139;p28"/>
          <p:cNvSpPr txBox="1"/>
          <p:nvPr>
            <p:ph idx="12" type="sldNum"/>
          </p:nvPr>
        </p:nvSpPr>
        <p:spPr>
          <a:xfrm>
            <a:off x="7954354" y="4737070"/>
            <a:ext cx="617068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cxnSp>
        <p:nvCxnSpPr>
          <p:cNvPr id="140" name="Google Shape;140;p28"/>
          <p:cNvCxnSpPr/>
          <p:nvPr/>
        </p:nvCxnSpPr>
        <p:spPr>
          <a:xfrm>
            <a:off x="628650" y="4559061"/>
            <a:ext cx="7886700" cy="0"/>
          </a:xfrm>
          <a:prstGeom prst="straightConnector1">
            <a:avLst/>
          </a:prstGeom>
          <a:noFill/>
          <a:ln cap="flat" cmpd="sng" w="12700">
            <a:solidFill>
              <a:srgbClr val="E5004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" name="Google Shape;141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2964" y="4642517"/>
            <a:ext cx="870968" cy="26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 type="blank">
  <p:cSld name="BLANK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 txBox="1"/>
          <p:nvPr>
            <p:ph idx="12" type="sldNum"/>
          </p:nvPr>
        </p:nvSpPr>
        <p:spPr>
          <a:xfrm>
            <a:off x="7954354" y="4737070"/>
            <a:ext cx="617068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cxnSp>
        <p:nvCxnSpPr>
          <p:cNvPr id="144" name="Google Shape;144;p29"/>
          <p:cNvCxnSpPr/>
          <p:nvPr/>
        </p:nvCxnSpPr>
        <p:spPr>
          <a:xfrm>
            <a:off x="628650" y="4559061"/>
            <a:ext cx="7886700" cy="0"/>
          </a:xfrm>
          <a:prstGeom prst="straightConnector1">
            <a:avLst/>
          </a:prstGeom>
          <a:noFill/>
          <a:ln cap="flat" cmpd="sng" w="12700">
            <a:solidFill>
              <a:srgbClr val="E5004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5" name="Google Shape;145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2964" y="4642517"/>
            <a:ext cx="870968" cy="26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9"/>
          <p:cNvSpPr txBox="1"/>
          <p:nvPr>
            <p:ph idx="11" type="ftr"/>
          </p:nvPr>
        </p:nvSpPr>
        <p:spPr>
          <a:xfrm>
            <a:off x="1716655" y="4737070"/>
            <a:ext cx="6048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el und Inhalt">
  <p:cSld name="1_Titel und Inhal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 txBox="1"/>
          <p:nvPr>
            <p:ph type="title"/>
          </p:nvPr>
        </p:nvSpPr>
        <p:spPr>
          <a:xfrm>
            <a:off x="628650" y="351482"/>
            <a:ext cx="78867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9" name="Google Shape;149;p30"/>
          <p:cNvSpPr txBox="1"/>
          <p:nvPr>
            <p:ph idx="1" type="body"/>
          </p:nvPr>
        </p:nvSpPr>
        <p:spPr>
          <a:xfrm>
            <a:off x="628650" y="1382159"/>
            <a:ext cx="7886700" cy="29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>
                <a:solidFill>
                  <a:srgbClr val="3F3F3F"/>
                </a:solidFill>
              </a:defRPr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 sz="1500">
                <a:solidFill>
                  <a:srgbClr val="3F3F3F"/>
                </a:solidFill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350">
                <a:solidFill>
                  <a:srgbClr val="3F3F3F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rgbClr val="3F3F3F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rgbClr val="3F3F3F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50" name="Google Shape;150;p30"/>
          <p:cNvSpPr txBox="1"/>
          <p:nvPr>
            <p:ph idx="11" type="ftr"/>
          </p:nvPr>
        </p:nvSpPr>
        <p:spPr>
          <a:xfrm>
            <a:off x="1716655" y="4737070"/>
            <a:ext cx="6048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Google Shape;151;p30"/>
          <p:cNvSpPr txBox="1"/>
          <p:nvPr>
            <p:ph idx="12" type="sldNum"/>
          </p:nvPr>
        </p:nvSpPr>
        <p:spPr>
          <a:xfrm>
            <a:off x="7954354" y="4737070"/>
            <a:ext cx="617068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cxnSp>
        <p:nvCxnSpPr>
          <p:cNvPr id="152" name="Google Shape;152;p30"/>
          <p:cNvCxnSpPr/>
          <p:nvPr/>
        </p:nvCxnSpPr>
        <p:spPr>
          <a:xfrm>
            <a:off x="628650" y="4559061"/>
            <a:ext cx="7886700" cy="0"/>
          </a:xfrm>
          <a:prstGeom prst="straightConnector1">
            <a:avLst/>
          </a:prstGeom>
          <a:noFill/>
          <a:ln cap="flat" cmpd="sng" w="12700">
            <a:solidFill>
              <a:srgbClr val="E5004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53" name="Google Shape;153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2964" y="4642518"/>
            <a:ext cx="870968" cy="26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el und Inhalt">
  <p:cSld name="2_Titel und Inhal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1"/>
          <p:cNvSpPr txBox="1"/>
          <p:nvPr>
            <p:ph type="title"/>
          </p:nvPr>
        </p:nvSpPr>
        <p:spPr>
          <a:xfrm>
            <a:off x="628650" y="351482"/>
            <a:ext cx="78867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6" name="Google Shape;156;p31"/>
          <p:cNvSpPr txBox="1"/>
          <p:nvPr>
            <p:ph idx="1" type="body"/>
          </p:nvPr>
        </p:nvSpPr>
        <p:spPr>
          <a:xfrm>
            <a:off x="628650" y="1382159"/>
            <a:ext cx="7886700" cy="29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>
                <a:solidFill>
                  <a:srgbClr val="3F3F3F"/>
                </a:solidFill>
              </a:defRPr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 sz="1500">
                <a:solidFill>
                  <a:srgbClr val="3F3F3F"/>
                </a:solidFill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350">
                <a:solidFill>
                  <a:srgbClr val="3F3F3F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rgbClr val="3F3F3F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rgbClr val="3F3F3F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57" name="Google Shape;157;p31"/>
          <p:cNvSpPr txBox="1"/>
          <p:nvPr>
            <p:ph idx="11" type="ftr"/>
          </p:nvPr>
        </p:nvSpPr>
        <p:spPr>
          <a:xfrm>
            <a:off x="1716655" y="4737070"/>
            <a:ext cx="6048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" name="Google Shape;158;p31"/>
          <p:cNvSpPr txBox="1"/>
          <p:nvPr>
            <p:ph idx="12" type="sldNum"/>
          </p:nvPr>
        </p:nvSpPr>
        <p:spPr>
          <a:xfrm>
            <a:off x="7954354" y="4737070"/>
            <a:ext cx="617068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cxnSp>
        <p:nvCxnSpPr>
          <p:cNvPr id="159" name="Google Shape;159;p31"/>
          <p:cNvCxnSpPr/>
          <p:nvPr/>
        </p:nvCxnSpPr>
        <p:spPr>
          <a:xfrm>
            <a:off x="628650" y="4559061"/>
            <a:ext cx="7886700" cy="0"/>
          </a:xfrm>
          <a:prstGeom prst="straightConnector1">
            <a:avLst/>
          </a:prstGeom>
          <a:noFill/>
          <a:ln cap="flat" cmpd="sng" w="12700">
            <a:solidFill>
              <a:srgbClr val="E5004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60" name="Google Shape;160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2964" y="4642518"/>
            <a:ext cx="870968" cy="26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Logo">
  <p:cSld name="Nur Logo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28116" y="1530481"/>
            <a:ext cx="3887767" cy="1895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nitt Variante 1">
  <p:cSld name="Abschnitt Variante 1">
    <p:bg>
      <p:bgPr>
        <a:solidFill>
          <a:srgbClr val="E5004E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3"/>
          <p:cNvSpPr txBox="1"/>
          <p:nvPr>
            <p:ph type="title"/>
          </p:nvPr>
        </p:nvSpPr>
        <p:spPr>
          <a:xfrm>
            <a:off x="2700068" y="668545"/>
            <a:ext cx="6077310" cy="2295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IBM Plex Sans Medium"/>
              <a:buNone/>
              <a:defRPr b="0" sz="41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5" name="Google Shape;165;p33"/>
          <p:cNvSpPr txBox="1"/>
          <p:nvPr>
            <p:ph idx="1" type="body"/>
          </p:nvPr>
        </p:nvSpPr>
        <p:spPr>
          <a:xfrm>
            <a:off x="2700068" y="3101350"/>
            <a:ext cx="6077310" cy="17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6" name="Google Shape;166;p33"/>
          <p:cNvSpPr/>
          <p:nvPr/>
        </p:nvSpPr>
        <p:spPr>
          <a:xfrm>
            <a:off x="0" y="0"/>
            <a:ext cx="2367951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67" name="Google Shape;167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6447" y="4292291"/>
            <a:ext cx="1714500" cy="531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ei Inhalte">
  <p:cSld name="Zwei Inhalte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4"/>
          <p:cNvSpPr txBox="1"/>
          <p:nvPr>
            <p:ph idx="1" type="body"/>
          </p:nvPr>
        </p:nvSpPr>
        <p:spPr>
          <a:xfrm>
            <a:off x="628650" y="1382158"/>
            <a:ext cx="3886200" cy="29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0" name="Google Shape;170;p34"/>
          <p:cNvSpPr txBox="1"/>
          <p:nvPr>
            <p:ph idx="2" type="body"/>
          </p:nvPr>
        </p:nvSpPr>
        <p:spPr>
          <a:xfrm>
            <a:off x="4629150" y="1382158"/>
            <a:ext cx="3886200" cy="29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1" name="Google Shape;171;p34"/>
          <p:cNvSpPr txBox="1"/>
          <p:nvPr>
            <p:ph idx="12" type="sldNum"/>
          </p:nvPr>
        </p:nvSpPr>
        <p:spPr>
          <a:xfrm>
            <a:off x="7954354" y="4737070"/>
            <a:ext cx="617068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cxnSp>
        <p:nvCxnSpPr>
          <p:cNvPr id="172" name="Google Shape;172;p34"/>
          <p:cNvCxnSpPr/>
          <p:nvPr/>
        </p:nvCxnSpPr>
        <p:spPr>
          <a:xfrm>
            <a:off x="628650" y="4559061"/>
            <a:ext cx="7886700" cy="0"/>
          </a:xfrm>
          <a:prstGeom prst="straightConnector1">
            <a:avLst/>
          </a:prstGeom>
          <a:noFill/>
          <a:ln cap="flat" cmpd="sng" w="12700">
            <a:solidFill>
              <a:srgbClr val="E5004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3" name="Google Shape;173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2964" y="4642517"/>
            <a:ext cx="870968" cy="26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4"/>
          <p:cNvSpPr txBox="1"/>
          <p:nvPr>
            <p:ph type="title"/>
          </p:nvPr>
        </p:nvSpPr>
        <p:spPr>
          <a:xfrm>
            <a:off x="628650" y="351482"/>
            <a:ext cx="78867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IBM Plex Sans SemiBold"/>
              <a:buNone/>
              <a:defRPr sz="2700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5" name="Google Shape;175;p34"/>
          <p:cNvSpPr txBox="1"/>
          <p:nvPr>
            <p:ph idx="11" type="ftr"/>
          </p:nvPr>
        </p:nvSpPr>
        <p:spPr>
          <a:xfrm>
            <a:off x="1716655" y="4737070"/>
            <a:ext cx="6048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mit Überschrift" type="objTx">
  <p:cSld name="OBJECT_WITH_CAPTION_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5"/>
          <p:cNvSpPr txBox="1"/>
          <p:nvPr>
            <p:ph type="title"/>
          </p:nvPr>
        </p:nvSpPr>
        <p:spPr>
          <a:xfrm>
            <a:off x="629841" y="342900"/>
            <a:ext cx="2949178" cy="1377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IBM Plex Sans SemiBold"/>
              <a:buNone/>
              <a:defRPr sz="2100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8" name="Google Shape;178;p35"/>
          <p:cNvSpPr txBox="1"/>
          <p:nvPr>
            <p:ph idx="1" type="body"/>
          </p:nvPr>
        </p:nvSpPr>
        <p:spPr>
          <a:xfrm>
            <a:off x="3887391" y="1380228"/>
            <a:ext cx="4629150" cy="29243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79" name="Google Shape;179;p35"/>
          <p:cNvSpPr txBox="1"/>
          <p:nvPr>
            <p:ph idx="2" type="body"/>
          </p:nvPr>
        </p:nvSpPr>
        <p:spPr>
          <a:xfrm>
            <a:off x="629841" y="1867622"/>
            <a:ext cx="2949178" cy="24346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80" name="Google Shape;180;p35"/>
          <p:cNvSpPr txBox="1"/>
          <p:nvPr>
            <p:ph idx="12" type="sldNum"/>
          </p:nvPr>
        </p:nvSpPr>
        <p:spPr>
          <a:xfrm>
            <a:off x="7954354" y="4737070"/>
            <a:ext cx="617068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cxnSp>
        <p:nvCxnSpPr>
          <p:cNvPr id="181" name="Google Shape;181;p35"/>
          <p:cNvCxnSpPr/>
          <p:nvPr/>
        </p:nvCxnSpPr>
        <p:spPr>
          <a:xfrm>
            <a:off x="628650" y="4559061"/>
            <a:ext cx="7886700" cy="0"/>
          </a:xfrm>
          <a:prstGeom prst="straightConnector1">
            <a:avLst/>
          </a:prstGeom>
          <a:noFill/>
          <a:ln cap="flat" cmpd="sng" w="12700">
            <a:solidFill>
              <a:srgbClr val="E5004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2" name="Google Shape;182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2964" y="4642517"/>
            <a:ext cx="870968" cy="26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5"/>
          <p:cNvSpPr txBox="1"/>
          <p:nvPr>
            <p:ph idx="11" type="ftr"/>
          </p:nvPr>
        </p:nvSpPr>
        <p:spPr>
          <a:xfrm>
            <a:off x="1716655" y="4737070"/>
            <a:ext cx="6048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it Überschrift">
  <p:cSld name="Bild mit Überschrift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6"/>
          <p:cNvSpPr/>
          <p:nvPr>
            <p:ph idx="2" type="pic"/>
          </p:nvPr>
        </p:nvSpPr>
        <p:spPr>
          <a:xfrm>
            <a:off x="3885009" y="342901"/>
            <a:ext cx="4629150" cy="3959415"/>
          </a:xfrm>
          <a:prstGeom prst="rect">
            <a:avLst/>
          </a:prstGeom>
          <a:noFill/>
          <a:ln>
            <a:noFill/>
          </a:ln>
        </p:spPr>
      </p:sp>
      <p:sp>
        <p:nvSpPr>
          <p:cNvPr id="186" name="Google Shape;186;p36"/>
          <p:cNvSpPr txBox="1"/>
          <p:nvPr>
            <p:ph idx="12" type="sldNum"/>
          </p:nvPr>
        </p:nvSpPr>
        <p:spPr>
          <a:xfrm>
            <a:off x="7954354" y="4737070"/>
            <a:ext cx="617068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cxnSp>
        <p:nvCxnSpPr>
          <p:cNvPr id="187" name="Google Shape;187;p36"/>
          <p:cNvCxnSpPr/>
          <p:nvPr/>
        </p:nvCxnSpPr>
        <p:spPr>
          <a:xfrm>
            <a:off x="628650" y="4559061"/>
            <a:ext cx="7886700" cy="0"/>
          </a:xfrm>
          <a:prstGeom prst="straightConnector1">
            <a:avLst/>
          </a:prstGeom>
          <a:noFill/>
          <a:ln cap="flat" cmpd="sng" w="12700">
            <a:solidFill>
              <a:srgbClr val="E5004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8" name="Google Shape;188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2964" y="4642517"/>
            <a:ext cx="870968" cy="26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6"/>
          <p:cNvSpPr txBox="1"/>
          <p:nvPr>
            <p:ph type="title"/>
          </p:nvPr>
        </p:nvSpPr>
        <p:spPr>
          <a:xfrm>
            <a:off x="629841" y="342900"/>
            <a:ext cx="2949178" cy="1377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IBM Plex Sans SemiBold"/>
              <a:buNone/>
              <a:defRPr sz="2100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0" name="Google Shape;190;p36"/>
          <p:cNvSpPr txBox="1"/>
          <p:nvPr>
            <p:ph idx="1" type="body"/>
          </p:nvPr>
        </p:nvSpPr>
        <p:spPr>
          <a:xfrm>
            <a:off x="629841" y="1867622"/>
            <a:ext cx="2949178" cy="24346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91" name="Google Shape;191;p36"/>
          <p:cNvSpPr txBox="1"/>
          <p:nvPr>
            <p:ph idx="11" type="ftr"/>
          </p:nvPr>
        </p:nvSpPr>
        <p:spPr>
          <a:xfrm>
            <a:off x="1716655" y="4737070"/>
            <a:ext cx="6048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>
  <p:cSld name="Nur Titel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7"/>
          <p:cNvSpPr txBox="1"/>
          <p:nvPr>
            <p:ph idx="12" type="sldNum"/>
          </p:nvPr>
        </p:nvSpPr>
        <p:spPr>
          <a:xfrm>
            <a:off x="7954354" y="4737070"/>
            <a:ext cx="617068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cxnSp>
        <p:nvCxnSpPr>
          <p:cNvPr id="194" name="Google Shape;194;p37"/>
          <p:cNvCxnSpPr/>
          <p:nvPr/>
        </p:nvCxnSpPr>
        <p:spPr>
          <a:xfrm>
            <a:off x="628650" y="4559061"/>
            <a:ext cx="7886700" cy="0"/>
          </a:xfrm>
          <a:prstGeom prst="straightConnector1">
            <a:avLst/>
          </a:prstGeom>
          <a:noFill/>
          <a:ln cap="flat" cmpd="sng" w="12700">
            <a:solidFill>
              <a:srgbClr val="E5004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95" name="Google Shape;195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2964" y="4642517"/>
            <a:ext cx="870968" cy="26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7"/>
          <p:cNvSpPr txBox="1"/>
          <p:nvPr>
            <p:ph type="title"/>
          </p:nvPr>
        </p:nvSpPr>
        <p:spPr>
          <a:xfrm>
            <a:off x="628650" y="351482"/>
            <a:ext cx="78867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IBM Plex Sans SemiBold"/>
              <a:buNone/>
              <a:defRPr sz="2700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7" name="Google Shape;197;p37"/>
          <p:cNvSpPr txBox="1"/>
          <p:nvPr>
            <p:ph idx="11" type="ftr"/>
          </p:nvPr>
        </p:nvSpPr>
        <p:spPr>
          <a:xfrm>
            <a:off x="1716655" y="4737070"/>
            <a:ext cx="6048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ntakt">
  <p:cSld name="Kontak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8"/>
          <p:cNvSpPr txBox="1"/>
          <p:nvPr>
            <p:ph idx="1" type="body"/>
          </p:nvPr>
        </p:nvSpPr>
        <p:spPr>
          <a:xfrm>
            <a:off x="4938626" y="1221750"/>
            <a:ext cx="3687785" cy="27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200" name="Google Shape;200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42009" y="1889934"/>
            <a:ext cx="2531763" cy="12342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" name="Google Shape;201;p38"/>
          <p:cNvCxnSpPr/>
          <p:nvPr/>
        </p:nvCxnSpPr>
        <p:spPr>
          <a:xfrm>
            <a:off x="4572000" y="1221750"/>
            <a:ext cx="0" cy="2700000"/>
          </a:xfrm>
          <a:prstGeom prst="straightConnector1">
            <a:avLst/>
          </a:prstGeom>
          <a:noFill/>
          <a:ln cap="flat" cmpd="sng" w="12700">
            <a:solidFill>
              <a:srgbClr val="E5004E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nitt Variante 2">
  <p:cSld name="Abschnitt Variante 2">
    <p:bg>
      <p:bgPr>
        <a:solidFill>
          <a:srgbClr val="E5004E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0"/>
          <p:cNvSpPr/>
          <p:nvPr/>
        </p:nvSpPr>
        <p:spPr>
          <a:xfrm>
            <a:off x="-56071" y="4554748"/>
            <a:ext cx="9277709" cy="6297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07" name="Google Shape;207;p40"/>
          <p:cNvSpPr txBox="1"/>
          <p:nvPr>
            <p:ph type="title"/>
          </p:nvPr>
        </p:nvSpPr>
        <p:spPr>
          <a:xfrm>
            <a:off x="623887" y="931656"/>
            <a:ext cx="7886699" cy="170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IBM Plex Sans Medium"/>
              <a:buNone/>
              <a:defRPr sz="41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8" name="Google Shape;208;p40"/>
          <p:cNvSpPr txBox="1"/>
          <p:nvPr>
            <p:ph idx="1" type="body"/>
          </p:nvPr>
        </p:nvSpPr>
        <p:spPr>
          <a:xfrm>
            <a:off x="623887" y="2777862"/>
            <a:ext cx="7886699" cy="12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9" name="Google Shape;209;p40"/>
          <p:cNvSpPr txBox="1"/>
          <p:nvPr>
            <p:ph idx="12" type="sldNum"/>
          </p:nvPr>
        </p:nvSpPr>
        <p:spPr>
          <a:xfrm>
            <a:off x="7954354" y="4737070"/>
            <a:ext cx="617068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210" name="Google Shape;210;p40"/>
          <p:cNvSpPr txBox="1"/>
          <p:nvPr>
            <p:ph idx="11" type="ftr"/>
          </p:nvPr>
        </p:nvSpPr>
        <p:spPr>
          <a:xfrm>
            <a:off x="1716655" y="4737070"/>
            <a:ext cx="6048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pic>
        <p:nvPicPr>
          <p:cNvPr id="211" name="Google Shape;211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2964" y="4642517"/>
            <a:ext cx="870967" cy="26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>
  <p:cSld name="Titel und Inhalt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1"/>
          <p:cNvSpPr txBox="1"/>
          <p:nvPr>
            <p:ph type="title"/>
          </p:nvPr>
        </p:nvSpPr>
        <p:spPr>
          <a:xfrm>
            <a:off x="628650" y="351482"/>
            <a:ext cx="78867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IBM Plex Sans SemiBold"/>
              <a:buNone/>
              <a:defRPr sz="27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4" name="Google Shape;214;p41"/>
          <p:cNvSpPr txBox="1"/>
          <p:nvPr>
            <p:ph idx="1" type="body"/>
          </p:nvPr>
        </p:nvSpPr>
        <p:spPr>
          <a:xfrm>
            <a:off x="628650" y="1382158"/>
            <a:ext cx="7886700" cy="29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 sz="1800">
                <a:solidFill>
                  <a:srgbClr val="3F3F3F"/>
                </a:solidFill>
              </a:defRPr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00"/>
              <a:buChar char="•"/>
              <a:defRPr sz="1500">
                <a:solidFill>
                  <a:srgbClr val="3F3F3F"/>
                </a:solidFill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 sz="1400">
                <a:solidFill>
                  <a:srgbClr val="3F3F3F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Char char="•"/>
              <a:defRPr sz="1200">
                <a:solidFill>
                  <a:srgbClr val="3F3F3F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Char char="•"/>
              <a:defRPr sz="1200">
                <a:solidFill>
                  <a:srgbClr val="3F3F3F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5" name="Google Shape;215;p41"/>
          <p:cNvSpPr txBox="1"/>
          <p:nvPr>
            <p:ph idx="11" type="ftr"/>
          </p:nvPr>
        </p:nvSpPr>
        <p:spPr>
          <a:xfrm>
            <a:off x="1716655" y="4737070"/>
            <a:ext cx="6048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sp>
        <p:nvSpPr>
          <p:cNvPr id="216" name="Google Shape;216;p41"/>
          <p:cNvSpPr txBox="1"/>
          <p:nvPr>
            <p:ph idx="12" type="sldNum"/>
          </p:nvPr>
        </p:nvSpPr>
        <p:spPr>
          <a:xfrm>
            <a:off x="7954354" y="4737070"/>
            <a:ext cx="617068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cxnSp>
        <p:nvCxnSpPr>
          <p:cNvPr id="217" name="Google Shape;217;p41"/>
          <p:cNvCxnSpPr/>
          <p:nvPr/>
        </p:nvCxnSpPr>
        <p:spPr>
          <a:xfrm>
            <a:off x="628650" y="4559061"/>
            <a:ext cx="7886700" cy="0"/>
          </a:xfrm>
          <a:prstGeom prst="straightConnector1">
            <a:avLst/>
          </a:prstGeom>
          <a:noFill/>
          <a:ln cap="flat" cmpd="sng" w="12700">
            <a:solidFill>
              <a:srgbClr val="E5004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8" name="Google Shape;218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2964" y="4642517"/>
            <a:ext cx="870967" cy="26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>
  <p:cSld name="Titelfolie">
    <p:bg>
      <p:bgPr>
        <a:solidFill>
          <a:srgbClr val="E5004E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42"/>
          <p:cNvPicPr preferRelativeResize="0"/>
          <p:nvPr/>
        </p:nvPicPr>
        <p:blipFill rotWithShape="1">
          <a:blip r:embed="rId2">
            <a:alphaModFix amt="25000"/>
          </a:blip>
          <a:srcRect b="0" l="0" r="0" t="0"/>
          <a:stretch/>
        </p:blipFill>
        <p:spPr>
          <a:xfrm>
            <a:off x="5188789" y="267485"/>
            <a:ext cx="3628763" cy="460853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42"/>
          <p:cNvSpPr txBox="1"/>
          <p:nvPr>
            <p:ph type="title"/>
          </p:nvPr>
        </p:nvSpPr>
        <p:spPr>
          <a:xfrm>
            <a:off x="2700068" y="668545"/>
            <a:ext cx="6077310" cy="2295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IBM Plex Sans"/>
              <a:buNone/>
              <a:defRPr b="1" sz="41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2" name="Google Shape;222;p42"/>
          <p:cNvSpPr txBox="1"/>
          <p:nvPr>
            <p:ph idx="1" type="body"/>
          </p:nvPr>
        </p:nvSpPr>
        <p:spPr>
          <a:xfrm>
            <a:off x="2700068" y="3101350"/>
            <a:ext cx="6077310" cy="17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3" name="Google Shape;223;p42"/>
          <p:cNvSpPr/>
          <p:nvPr/>
        </p:nvSpPr>
        <p:spPr>
          <a:xfrm>
            <a:off x="0" y="0"/>
            <a:ext cx="2367951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224" name="Google Shape;22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448" y="3990364"/>
            <a:ext cx="1715055" cy="83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nitt Variante 1">
  <p:cSld name="Abschnitt Variante 1">
    <p:bg>
      <p:bgPr>
        <a:solidFill>
          <a:srgbClr val="E5004E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3"/>
          <p:cNvSpPr txBox="1"/>
          <p:nvPr>
            <p:ph type="title"/>
          </p:nvPr>
        </p:nvSpPr>
        <p:spPr>
          <a:xfrm>
            <a:off x="2700068" y="668545"/>
            <a:ext cx="6077310" cy="2295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IBM Plex Sans Medium"/>
              <a:buNone/>
              <a:defRPr b="0" sz="41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7" name="Google Shape;227;p43"/>
          <p:cNvSpPr txBox="1"/>
          <p:nvPr>
            <p:ph idx="1" type="body"/>
          </p:nvPr>
        </p:nvSpPr>
        <p:spPr>
          <a:xfrm>
            <a:off x="2700068" y="3101350"/>
            <a:ext cx="6077310" cy="17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8" name="Google Shape;228;p43"/>
          <p:cNvSpPr/>
          <p:nvPr/>
        </p:nvSpPr>
        <p:spPr>
          <a:xfrm>
            <a:off x="0" y="0"/>
            <a:ext cx="2367951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229" name="Google Shape;229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6447" y="4292291"/>
            <a:ext cx="1714500" cy="531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ei Inhalte">
  <p:cSld name="Zwei Inhalte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4"/>
          <p:cNvSpPr txBox="1"/>
          <p:nvPr>
            <p:ph idx="1" type="body"/>
          </p:nvPr>
        </p:nvSpPr>
        <p:spPr>
          <a:xfrm>
            <a:off x="628650" y="1382158"/>
            <a:ext cx="3886200" cy="29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2" name="Google Shape;232;p44"/>
          <p:cNvSpPr txBox="1"/>
          <p:nvPr>
            <p:ph idx="2" type="body"/>
          </p:nvPr>
        </p:nvSpPr>
        <p:spPr>
          <a:xfrm>
            <a:off x="4629150" y="1382158"/>
            <a:ext cx="3886200" cy="29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3" name="Google Shape;233;p44"/>
          <p:cNvSpPr txBox="1"/>
          <p:nvPr>
            <p:ph idx="12" type="sldNum"/>
          </p:nvPr>
        </p:nvSpPr>
        <p:spPr>
          <a:xfrm>
            <a:off x="7954354" y="4737070"/>
            <a:ext cx="617068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cxnSp>
        <p:nvCxnSpPr>
          <p:cNvPr id="234" name="Google Shape;234;p44"/>
          <p:cNvCxnSpPr/>
          <p:nvPr/>
        </p:nvCxnSpPr>
        <p:spPr>
          <a:xfrm>
            <a:off x="628650" y="4559061"/>
            <a:ext cx="7886700" cy="0"/>
          </a:xfrm>
          <a:prstGeom prst="straightConnector1">
            <a:avLst/>
          </a:prstGeom>
          <a:noFill/>
          <a:ln cap="flat" cmpd="sng" w="12700">
            <a:solidFill>
              <a:srgbClr val="E5004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5" name="Google Shape;235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2964" y="4642517"/>
            <a:ext cx="870967" cy="269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44"/>
          <p:cNvSpPr txBox="1"/>
          <p:nvPr>
            <p:ph type="title"/>
          </p:nvPr>
        </p:nvSpPr>
        <p:spPr>
          <a:xfrm>
            <a:off x="628650" y="351482"/>
            <a:ext cx="78867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IBM Plex Sans SemiBold"/>
              <a:buNone/>
              <a:defRPr sz="27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7" name="Google Shape;237;p44"/>
          <p:cNvSpPr txBox="1"/>
          <p:nvPr>
            <p:ph idx="11" type="ftr"/>
          </p:nvPr>
        </p:nvSpPr>
        <p:spPr>
          <a:xfrm>
            <a:off x="1716655" y="4737070"/>
            <a:ext cx="6048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mit Überschrift" type="objTx">
  <p:cSld name="OBJECT_WITH_CAPTION_TEXT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5"/>
          <p:cNvSpPr txBox="1"/>
          <p:nvPr>
            <p:ph type="title"/>
          </p:nvPr>
        </p:nvSpPr>
        <p:spPr>
          <a:xfrm>
            <a:off x="629841" y="342900"/>
            <a:ext cx="2949178" cy="1377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IBM Plex Sans SemiBold"/>
              <a:buNone/>
              <a:defRPr sz="21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0" name="Google Shape;240;p45"/>
          <p:cNvSpPr txBox="1"/>
          <p:nvPr>
            <p:ph idx="1" type="body"/>
          </p:nvPr>
        </p:nvSpPr>
        <p:spPr>
          <a:xfrm>
            <a:off x="3887391" y="1380228"/>
            <a:ext cx="4629150" cy="29243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241" name="Google Shape;241;p45"/>
          <p:cNvSpPr txBox="1"/>
          <p:nvPr>
            <p:ph idx="2" type="body"/>
          </p:nvPr>
        </p:nvSpPr>
        <p:spPr>
          <a:xfrm>
            <a:off x="629841" y="1867622"/>
            <a:ext cx="2949178" cy="24346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42" name="Google Shape;242;p45"/>
          <p:cNvSpPr txBox="1"/>
          <p:nvPr>
            <p:ph idx="12" type="sldNum"/>
          </p:nvPr>
        </p:nvSpPr>
        <p:spPr>
          <a:xfrm>
            <a:off x="7954354" y="4737070"/>
            <a:ext cx="617068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cxnSp>
        <p:nvCxnSpPr>
          <p:cNvPr id="243" name="Google Shape;243;p45"/>
          <p:cNvCxnSpPr/>
          <p:nvPr/>
        </p:nvCxnSpPr>
        <p:spPr>
          <a:xfrm>
            <a:off x="628650" y="4559061"/>
            <a:ext cx="7886700" cy="0"/>
          </a:xfrm>
          <a:prstGeom prst="straightConnector1">
            <a:avLst/>
          </a:prstGeom>
          <a:noFill/>
          <a:ln cap="flat" cmpd="sng" w="12700">
            <a:solidFill>
              <a:srgbClr val="E5004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4" name="Google Shape;244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2964" y="4642517"/>
            <a:ext cx="870967" cy="269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45"/>
          <p:cNvSpPr txBox="1"/>
          <p:nvPr>
            <p:ph idx="11" type="ftr"/>
          </p:nvPr>
        </p:nvSpPr>
        <p:spPr>
          <a:xfrm>
            <a:off x="1716655" y="4737070"/>
            <a:ext cx="6048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it Überschrift">
  <p:cSld name="Bild mit Überschrift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6"/>
          <p:cNvSpPr/>
          <p:nvPr>
            <p:ph idx="2" type="pic"/>
          </p:nvPr>
        </p:nvSpPr>
        <p:spPr>
          <a:xfrm>
            <a:off x="3885009" y="342901"/>
            <a:ext cx="4629150" cy="3959415"/>
          </a:xfrm>
          <a:prstGeom prst="rect">
            <a:avLst/>
          </a:prstGeom>
          <a:noFill/>
          <a:ln>
            <a:noFill/>
          </a:ln>
        </p:spPr>
      </p:sp>
      <p:sp>
        <p:nvSpPr>
          <p:cNvPr id="248" name="Google Shape;248;p46"/>
          <p:cNvSpPr txBox="1"/>
          <p:nvPr>
            <p:ph idx="12" type="sldNum"/>
          </p:nvPr>
        </p:nvSpPr>
        <p:spPr>
          <a:xfrm>
            <a:off x="7954354" y="4737070"/>
            <a:ext cx="617068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cxnSp>
        <p:nvCxnSpPr>
          <p:cNvPr id="249" name="Google Shape;249;p46"/>
          <p:cNvCxnSpPr/>
          <p:nvPr/>
        </p:nvCxnSpPr>
        <p:spPr>
          <a:xfrm>
            <a:off x="628650" y="4559061"/>
            <a:ext cx="7886700" cy="0"/>
          </a:xfrm>
          <a:prstGeom prst="straightConnector1">
            <a:avLst/>
          </a:prstGeom>
          <a:noFill/>
          <a:ln cap="flat" cmpd="sng" w="12700">
            <a:solidFill>
              <a:srgbClr val="E5004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0" name="Google Shape;250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2964" y="4642517"/>
            <a:ext cx="870967" cy="269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6"/>
          <p:cNvSpPr txBox="1"/>
          <p:nvPr>
            <p:ph type="title"/>
          </p:nvPr>
        </p:nvSpPr>
        <p:spPr>
          <a:xfrm>
            <a:off x="629841" y="342900"/>
            <a:ext cx="2949178" cy="1377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IBM Plex Sans SemiBold"/>
              <a:buNone/>
              <a:defRPr sz="21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2" name="Google Shape;252;p46"/>
          <p:cNvSpPr txBox="1"/>
          <p:nvPr>
            <p:ph idx="1" type="body"/>
          </p:nvPr>
        </p:nvSpPr>
        <p:spPr>
          <a:xfrm>
            <a:off x="629841" y="1867622"/>
            <a:ext cx="2949178" cy="24346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53" name="Google Shape;253;p46"/>
          <p:cNvSpPr txBox="1"/>
          <p:nvPr>
            <p:ph idx="11" type="ftr"/>
          </p:nvPr>
        </p:nvSpPr>
        <p:spPr>
          <a:xfrm>
            <a:off x="1716655" y="4737070"/>
            <a:ext cx="6048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>
  <p:cSld name="Nur Titel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7"/>
          <p:cNvSpPr txBox="1"/>
          <p:nvPr>
            <p:ph idx="12" type="sldNum"/>
          </p:nvPr>
        </p:nvSpPr>
        <p:spPr>
          <a:xfrm>
            <a:off x="7954354" y="4737070"/>
            <a:ext cx="617068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cxnSp>
        <p:nvCxnSpPr>
          <p:cNvPr id="256" name="Google Shape;256;p47"/>
          <p:cNvCxnSpPr/>
          <p:nvPr/>
        </p:nvCxnSpPr>
        <p:spPr>
          <a:xfrm>
            <a:off x="628650" y="4559061"/>
            <a:ext cx="7886700" cy="0"/>
          </a:xfrm>
          <a:prstGeom prst="straightConnector1">
            <a:avLst/>
          </a:prstGeom>
          <a:noFill/>
          <a:ln cap="flat" cmpd="sng" w="12700">
            <a:solidFill>
              <a:srgbClr val="E5004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7" name="Google Shape;257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2964" y="4642517"/>
            <a:ext cx="870967" cy="269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47"/>
          <p:cNvSpPr txBox="1"/>
          <p:nvPr>
            <p:ph type="title"/>
          </p:nvPr>
        </p:nvSpPr>
        <p:spPr>
          <a:xfrm>
            <a:off x="628650" y="351482"/>
            <a:ext cx="78867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IBM Plex Sans SemiBold"/>
              <a:buNone/>
              <a:defRPr sz="27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9" name="Google Shape;259;p47"/>
          <p:cNvSpPr txBox="1"/>
          <p:nvPr>
            <p:ph idx="11" type="ftr"/>
          </p:nvPr>
        </p:nvSpPr>
        <p:spPr>
          <a:xfrm>
            <a:off x="1716655" y="4737070"/>
            <a:ext cx="6048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 type="blank">
  <p:cSld name="BLANK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8"/>
          <p:cNvSpPr txBox="1"/>
          <p:nvPr>
            <p:ph idx="12" type="sldNum"/>
          </p:nvPr>
        </p:nvSpPr>
        <p:spPr>
          <a:xfrm>
            <a:off x="7954354" y="4737070"/>
            <a:ext cx="617068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cxnSp>
        <p:nvCxnSpPr>
          <p:cNvPr id="262" name="Google Shape;262;p48"/>
          <p:cNvCxnSpPr/>
          <p:nvPr/>
        </p:nvCxnSpPr>
        <p:spPr>
          <a:xfrm>
            <a:off x="628650" y="4559061"/>
            <a:ext cx="7886700" cy="0"/>
          </a:xfrm>
          <a:prstGeom prst="straightConnector1">
            <a:avLst/>
          </a:prstGeom>
          <a:noFill/>
          <a:ln cap="flat" cmpd="sng" w="12700">
            <a:solidFill>
              <a:srgbClr val="E5004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3" name="Google Shape;263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2964" y="4642517"/>
            <a:ext cx="870967" cy="269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8"/>
          <p:cNvSpPr txBox="1"/>
          <p:nvPr>
            <p:ph idx="11" type="ftr"/>
          </p:nvPr>
        </p:nvSpPr>
        <p:spPr>
          <a:xfrm>
            <a:off x="1716655" y="4737070"/>
            <a:ext cx="6048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100" u="none" cap="none" strike="noStrik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ntakt">
  <p:cSld name="Kontakt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9"/>
          <p:cNvSpPr txBox="1"/>
          <p:nvPr>
            <p:ph idx="1" type="body"/>
          </p:nvPr>
        </p:nvSpPr>
        <p:spPr>
          <a:xfrm>
            <a:off x="4938626" y="1221750"/>
            <a:ext cx="3687785" cy="27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267" name="Google Shape;267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35484" y="1889934"/>
            <a:ext cx="2544813" cy="12342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8" name="Google Shape;268;p49"/>
          <p:cNvCxnSpPr/>
          <p:nvPr/>
        </p:nvCxnSpPr>
        <p:spPr>
          <a:xfrm>
            <a:off x="4572000" y="1221750"/>
            <a:ext cx="0" cy="2700000"/>
          </a:xfrm>
          <a:prstGeom prst="straightConnector1">
            <a:avLst/>
          </a:prstGeom>
          <a:noFill/>
          <a:ln cap="flat" cmpd="sng" w="12700">
            <a:solidFill>
              <a:srgbClr val="E5004E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Logo">
  <p:cSld name="Nur Logo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18096" y="1530481"/>
            <a:ext cx="3907809" cy="1895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355796"/>
            <a:ext cx="78867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IBM Plex Sans SemiBold"/>
              <a:buNone/>
              <a:defRPr b="0" i="0" sz="2700" u="none" cap="none" strike="noStrike">
                <a:solidFill>
                  <a:srgbClr val="3F3F3F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82158"/>
            <a:ext cx="7886700" cy="29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>
            <p:ph type="title"/>
          </p:nvPr>
        </p:nvSpPr>
        <p:spPr>
          <a:xfrm>
            <a:off x="628650" y="355796"/>
            <a:ext cx="78867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IBM Plex Sans SemiBold"/>
              <a:buNone/>
              <a:defRPr b="0" i="0" sz="2700" u="none" cap="none" strike="noStrike">
                <a:solidFill>
                  <a:srgbClr val="3F3F3F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p25"/>
          <p:cNvSpPr txBox="1"/>
          <p:nvPr>
            <p:ph idx="1" type="body"/>
          </p:nvPr>
        </p:nvSpPr>
        <p:spPr>
          <a:xfrm>
            <a:off x="628650" y="1382158"/>
            <a:ext cx="7886700" cy="29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9"/>
          <p:cNvSpPr txBox="1"/>
          <p:nvPr>
            <p:ph type="title"/>
          </p:nvPr>
        </p:nvSpPr>
        <p:spPr>
          <a:xfrm>
            <a:off x="628650" y="355796"/>
            <a:ext cx="78867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IBM Plex Sans SemiBold"/>
              <a:buNone/>
              <a:defRPr b="0" i="0" sz="2700" u="none" cap="none" strike="noStrike">
                <a:solidFill>
                  <a:srgbClr val="3F3F3F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04" name="Google Shape;204;p39"/>
          <p:cNvSpPr txBox="1"/>
          <p:nvPr>
            <p:ph idx="1" type="body"/>
          </p:nvPr>
        </p:nvSpPr>
        <p:spPr>
          <a:xfrm>
            <a:off x="628650" y="1382158"/>
            <a:ext cx="7886700" cy="29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Relationship Id="rId4" Type="http://schemas.openxmlformats.org/officeDocument/2006/relationships/image" Target="../media/image21.png"/><Relationship Id="rId5" Type="http://schemas.openxmlformats.org/officeDocument/2006/relationships/image" Target="../media/image25.png"/><Relationship Id="rId6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Relationship Id="rId4" Type="http://schemas.openxmlformats.org/officeDocument/2006/relationships/image" Target="../media/image31.png"/><Relationship Id="rId5" Type="http://schemas.openxmlformats.org/officeDocument/2006/relationships/image" Target="../media/image28.png"/><Relationship Id="rId6" Type="http://schemas.openxmlformats.org/officeDocument/2006/relationships/image" Target="../media/image2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doi.org/10.57741/OPUS4-677" TargetMode="External"/><Relationship Id="rId4" Type="http://schemas.openxmlformats.org/officeDocument/2006/relationships/hyperlink" Target="https://doi.org/10.57741/OPUS4-677" TargetMode="External"/><Relationship Id="rId5" Type="http://schemas.openxmlformats.org/officeDocument/2006/relationships/hyperlink" Target="https://doi.org/10.5281/zenodo.10692747" TargetMode="External"/><Relationship Id="rId6" Type="http://schemas.openxmlformats.org/officeDocument/2006/relationships/hyperlink" Target="https://doi.org/10.5281/zenodo.10692747" TargetMode="External"/><Relationship Id="rId7" Type="http://schemas.openxmlformats.org/officeDocument/2006/relationships/hyperlink" Target="https://doi.org/10.17192/bfdm.2024.2.8702" TargetMode="External"/><Relationship Id="rId8" Type="http://schemas.openxmlformats.org/officeDocument/2006/relationships/hyperlink" Target="https://doi.org/10.17192/bfdm.2024.2.8702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4.png"/><Relationship Id="rId4" Type="http://schemas.openxmlformats.org/officeDocument/2006/relationships/image" Target="../media/image41.png"/><Relationship Id="rId5" Type="http://schemas.openxmlformats.org/officeDocument/2006/relationships/image" Target="../media/image3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1" Type="http://schemas.openxmlformats.org/officeDocument/2006/relationships/hyperlink" Target="https://doi.org/10.5281/zenodo.10692747" TargetMode="External"/><Relationship Id="rId10" Type="http://schemas.openxmlformats.org/officeDocument/2006/relationships/hyperlink" Target="https://mwfk.brandenburg.de/sixcms/media.php/9/MWFK_Forschungsdatenstrategie_Barrierefrei.pdf" TargetMode="External"/><Relationship Id="rId13" Type="http://schemas.openxmlformats.org/officeDocument/2006/relationships/hyperlink" Target="https://doi.org/10.57741/OPUS4-677" TargetMode="External"/><Relationship Id="rId12" Type="http://schemas.openxmlformats.org/officeDocument/2006/relationships/hyperlink" Target="https://doi.org/10.5281/zenodo.10692747" TargetMode="Externa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doi.org/10.5281/ZENODO.8378528" TargetMode="External"/><Relationship Id="rId4" Type="http://schemas.openxmlformats.org/officeDocument/2006/relationships/hyperlink" Target="https://doi.org/10.5281/ZENODO.8378528" TargetMode="External"/><Relationship Id="rId9" Type="http://schemas.openxmlformats.org/officeDocument/2006/relationships/hyperlink" Target="https://mwfk.brandenburg.de/sixcms/media.php/9/MWFK_Forschungsdatenstrategie_Barrierefrei.pdf" TargetMode="External"/><Relationship Id="rId14" Type="http://schemas.openxmlformats.org/officeDocument/2006/relationships/hyperlink" Target="https://doi.org/10.57741/OPUS4-677" TargetMode="External"/><Relationship Id="rId5" Type="http://schemas.openxmlformats.org/officeDocument/2006/relationships/hyperlink" Target="https://doi.org/10.5281/ZENODO.2549343" TargetMode="External"/><Relationship Id="rId6" Type="http://schemas.openxmlformats.org/officeDocument/2006/relationships/hyperlink" Target="https://doi.org/10.5281/ZENODO.2549343" TargetMode="External"/><Relationship Id="rId7" Type="http://schemas.openxmlformats.org/officeDocument/2006/relationships/hyperlink" Target="https://escience.aip.de/ak-forschungsdaten/wp-content/uploads/2022/07/2022-06-22-RISE-DE-%E2%80%93-Referenzmodell.pdf" TargetMode="External"/><Relationship Id="rId8" Type="http://schemas.openxmlformats.org/officeDocument/2006/relationships/hyperlink" Target="https://escience.aip.de/ak-forschungsdaten/wp-content/uploads/2022/07/2022-06-22-RISE-DE-%E2%80%93-Referenzmodell.pdf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Relationship Id="rId4" Type="http://schemas.openxmlformats.org/officeDocument/2006/relationships/hyperlink" Target="https://mwfk.brandenburg.de/sixcms/media.php/9/MWFK_Forschungsdatenstrategie_Barrierefrei.pdf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doi.org/10.5281/zenodo.8354945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doi.org/10.5281/zenodo.11564808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mwfk.brandenburg.de/mwfk/de/service/pressemitteilungen/ansicht/~29-11-2023-landeslehr-und-postdoc-preise#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doi.org/10.5281/ZENODO.10014365" TargetMode="External"/><Relationship Id="rId4" Type="http://schemas.openxmlformats.org/officeDocument/2006/relationships/image" Target="../media/image37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3.png"/></Relationships>
</file>

<file path=ppt/slides/_rels/slide46.xml.rels><?xml version="1.0" encoding="UTF-8" standalone="yes"?><Relationships xmlns="http://schemas.openxmlformats.org/package/2006/relationships"><Relationship Id="rId11" Type="http://schemas.openxmlformats.org/officeDocument/2006/relationships/image" Target="../media/image53.png"/><Relationship Id="rId10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9" Type="http://schemas.openxmlformats.org/officeDocument/2006/relationships/image" Target="../media/image46.png"/><Relationship Id="rId5" Type="http://schemas.openxmlformats.org/officeDocument/2006/relationships/image" Target="../media/image48.png"/><Relationship Id="rId6" Type="http://schemas.openxmlformats.org/officeDocument/2006/relationships/image" Target="../media/image50.png"/><Relationship Id="rId7" Type="http://schemas.openxmlformats.org/officeDocument/2006/relationships/image" Target="../media/image45.png"/><Relationship Id="rId8" Type="http://schemas.openxmlformats.org/officeDocument/2006/relationships/image" Target="../media/image47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2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2.xml"/><Relationship Id="rId3" Type="http://schemas.openxmlformats.org/officeDocument/2006/relationships/hyperlink" Target="https://zdt-brandenburg.de/wp-content/uploads/2024/02/BLHP-Position_ZDT-Strategische-Eckpunkte-2025-2029.pdf" TargetMode="Externa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4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1"/>
          <p:cNvSpPr txBox="1"/>
          <p:nvPr>
            <p:ph type="title"/>
          </p:nvPr>
        </p:nvSpPr>
        <p:spPr>
          <a:xfrm>
            <a:off x="2700068" y="668545"/>
            <a:ext cx="6077310" cy="2295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IBM Plex Sans"/>
              <a:buNone/>
            </a:pPr>
            <a:r>
              <a:rPr lang="de"/>
              <a:t>Zwischenergebnisse</a:t>
            </a:r>
            <a:br>
              <a:rPr lang="de"/>
            </a:br>
            <a:r>
              <a:rPr lang="de"/>
              <a:t>Projekt IN-FDM-BB</a:t>
            </a:r>
            <a:endParaRPr/>
          </a:p>
        </p:txBody>
      </p:sp>
      <p:sp>
        <p:nvSpPr>
          <p:cNvPr id="276" name="Google Shape;276;p51"/>
          <p:cNvSpPr txBox="1"/>
          <p:nvPr>
            <p:ph idx="1" type="body"/>
          </p:nvPr>
        </p:nvSpPr>
        <p:spPr>
          <a:xfrm>
            <a:off x="2700068" y="3101350"/>
            <a:ext cx="6077310" cy="17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de"/>
              <a:t>Institutionalisiertes und nachhaltiges Forschungsdatenmanagement in Brandenburg</a:t>
            </a:r>
            <a:endParaRPr/>
          </a:p>
        </p:txBody>
      </p:sp>
      <p:sp>
        <p:nvSpPr>
          <p:cNvPr id="277" name="Google Shape;277;p51"/>
          <p:cNvSpPr txBox="1"/>
          <p:nvPr/>
        </p:nvSpPr>
        <p:spPr>
          <a:xfrm>
            <a:off x="6417600" y="3977250"/>
            <a:ext cx="25749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" sz="14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Kontakt: </a:t>
            </a:r>
            <a:endParaRPr sz="1100"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4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info-fdm-bb@listserv.dfn.de</a:t>
            </a:r>
            <a:endParaRPr b="1" i="0" sz="14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" sz="14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Projekt-Website: </a:t>
            </a:r>
            <a:endParaRPr sz="1100"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4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https://fdm-bb.de/</a:t>
            </a:r>
            <a:endParaRPr b="0" i="0" sz="1400" u="none" cap="none" strike="noStrike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78" name="Google Shape;278;p51"/>
          <p:cNvSpPr txBox="1"/>
          <p:nvPr/>
        </p:nvSpPr>
        <p:spPr>
          <a:xfrm>
            <a:off x="2419724" y="4947300"/>
            <a:ext cx="30633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Lizenz: Attribution 4.0 International (CC BY 4.0)</a:t>
            </a:r>
            <a:endParaRPr sz="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0"/>
          <p:cNvSpPr txBox="1"/>
          <p:nvPr>
            <p:ph type="title"/>
          </p:nvPr>
        </p:nvSpPr>
        <p:spPr>
          <a:xfrm>
            <a:off x="628650" y="351482"/>
            <a:ext cx="78867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de"/>
              <a:t>Fragenkatalog</a:t>
            </a:r>
            <a:endParaRPr/>
          </a:p>
        </p:txBody>
      </p:sp>
      <p:sp>
        <p:nvSpPr>
          <p:cNvPr id="360" name="Google Shape;360;p60"/>
          <p:cNvSpPr txBox="1"/>
          <p:nvPr>
            <p:ph idx="1" type="body"/>
          </p:nvPr>
        </p:nvSpPr>
        <p:spPr>
          <a:xfrm>
            <a:off x="628650" y="1382159"/>
            <a:ext cx="7886700" cy="29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" sz="1400"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endParaRPr/>
          </a:p>
        </p:txBody>
      </p:sp>
      <p:sp>
        <p:nvSpPr>
          <p:cNvPr id="361" name="Google Shape;361;p60"/>
          <p:cNvSpPr/>
          <p:nvPr/>
        </p:nvSpPr>
        <p:spPr>
          <a:xfrm>
            <a:off x="628650" y="909669"/>
            <a:ext cx="2038270" cy="685800"/>
          </a:xfrm>
          <a:prstGeom prst="roundRect">
            <a:avLst>
              <a:gd fmla="val 16667" name="adj"/>
            </a:avLst>
          </a:prstGeom>
          <a:solidFill>
            <a:srgbClr val="DFB3CC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400" u="none" cap="none" strike="noStrike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Allgemein</a:t>
            </a:r>
            <a:endParaRPr/>
          </a:p>
        </p:txBody>
      </p:sp>
      <p:sp>
        <p:nvSpPr>
          <p:cNvPr id="362" name="Google Shape;362;p60"/>
          <p:cNvSpPr/>
          <p:nvPr/>
        </p:nvSpPr>
        <p:spPr>
          <a:xfrm>
            <a:off x="628649" y="2651708"/>
            <a:ext cx="2038270" cy="685800"/>
          </a:xfrm>
          <a:prstGeom prst="roundRect">
            <a:avLst>
              <a:gd fmla="val 16667" name="adj"/>
            </a:avLst>
          </a:prstGeom>
          <a:solidFill>
            <a:srgbClr val="DFB3CC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400" u="none" cap="none" strike="noStrike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Datenspeicherung</a:t>
            </a:r>
            <a:endParaRPr/>
          </a:p>
        </p:txBody>
      </p:sp>
      <p:sp>
        <p:nvSpPr>
          <p:cNvPr id="363" name="Google Shape;363;p60"/>
          <p:cNvSpPr/>
          <p:nvPr/>
        </p:nvSpPr>
        <p:spPr>
          <a:xfrm>
            <a:off x="4898939" y="872582"/>
            <a:ext cx="2038270" cy="685800"/>
          </a:xfrm>
          <a:prstGeom prst="roundRect">
            <a:avLst>
              <a:gd fmla="val 16667" name="adj"/>
            </a:avLst>
          </a:prstGeom>
          <a:solidFill>
            <a:srgbClr val="DFB3CC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400" u="none" cap="none" strike="noStrike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Organisation v. Forschungsvorhaben</a:t>
            </a:r>
            <a:endParaRPr/>
          </a:p>
        </p:txBody>
      </p:sp>
      <p:sp>
        <p:nvSpPr>
          <p:cNvPr id="364" name="Google Shape;364;p60"/>
          <p:cNvSpPr/>
          <p:nvPr/>
        </p:nvSpPr>
        <p:spPr>
          <a:xfrm>
            <a:off x="628650" y="1762145"/>
            <a:ext cx="2038270" cy="685800"/>
          </a:xfrm>
          <a:prstGeom prst="roundRect">
            <a:avLst>
              <a:gd fmla="val 16667" name="adj"/>
            </a:avLst>
          </a:prstGeom>
          <a:solidFill>
            <a:srgbClr val="DFB3CC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400" u="none" cap="none" strike="noStrike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Informationen zu Daten</a:t>
            </a:r>
            <a:endParaRPr/>
          </a:p>
        </p:txBody>
      </p:sp>
      <p:sp>
        <p:nvSpPr>
          <p:cNvPr id="365" name="Google Shape;365;p60"/>
          <p:cNvSpPr/>
          <p:nvPr/>
        </p:nvSpPr>
        <p:spPr>
          <a:xfrm>
            <a:off x="628649" y="3504185"/>
            <a:ext cx="2038270" cy="685800"/>
          </a:xfrm>
          <a:prstGeom prst="roundRect">
            <a:avLst>
              <a:gd fmla="val 16667" name="adj"/>
            </a:avLst>
          </a:prstGeom>
          <a:solidFill>
            <a:srgbClr val="DFB3CC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400" u="none" cap="none" strike="noStrike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Nachnutzung / Publikation</a:t>
            </a:r>
            <a:endParaRPr/>
          </a:p>
        </p:txBody>
      </p:sp>
      <p:sp>
        <p:nvSpPr>
          <p:cNvPr id="366" name="Google Shape;366;p60"/>
          <p:cNvSpPr txBox="1"/>
          <p:nvPr/>
        </p:nvSpPr>
        <p:spPr>
          <a:xfrm>
            <a:off x="2850809" y="909788"/>
            <a:ext cx="203827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200" u="none" cap="none" strike="noStrike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z. B. Hochschule, Fachdisziplin, Status (PhD, Postdoc…)</a:t>
            </a:r>
            <a:endParaRPr/>
          </a:p>
        </p:txBody>
      </p:sp>
      <p:sp>
        <p:nvSpPr>
          <p:cNvPr id="367" name="Google Shape;367;p60"/>
          <p:cNvSpPr txBox="1"/>
          <p:nvPr/>
        </p:nvSpPr>
        <p:spPr>
          <a:xfrm>
            <a:off x="2850809" y="1710468"/>
            <a:ext cx="193306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200" u="none" cap="none" strike="noStrike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z. B. Datenformate, durchschn. geschätzte Gesamtgröße der Daten pro Jahr </a:t>
            </a:r>
            <a:endParaRPr/>
          </a:p>
        </p:txBody>
      </p:sp>
      <p:sp>
        <p:nvSpPr>
          <p:cNvPr id="368" name="Google Shape;368;p60"/>
          <p:cNvSpPr txBox="1"/>
          <p:nvPr/>
        </p:nvSpPr>
        <p:spPr>
          <a:xfrm>
            <a:off x="2850809" y="2698655"/>
            <a:ext cx="193306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200" u="none" cap="none" strike="noStrike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z. B. DMP, Datenspeicherorte, Archivierung</a:t>
            </a:r>
            <a:endParaRPr/>
          </a:p>
        </p:txBody>
      </p:sp>
      <p:sp>
        <p:nvSpPr>
          <p:cNvPr id="369" name="Google Shape;369;p60"/>
          <p:cNvSpPr txBox="1"/>
          <p:nvPr/>
        </p:nvSpPr>
        <p:spPr>
          <a:xfrm>
            <a:off x="2850809" y="3431586"/>
            <a:ext cx="215471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200" u="none" cap="none" strike="noStrike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z. B. Nutzung von Repositorien, Nachnutzung, Hinderungsgründe/Anreize für eine Datenpublikation</a:t>
            </a:r>
            <a:endParaRPr/>
          </a:p>
        </p:txBody>
      </p:sp>
      <p:sp>
        <p:nvSpPr>
          <p:cNvPr id="370" name="Google Shape;370;p60"/>
          <p:cNvSpPr/>
          <p:nvPr/>
        </p:nvSpPr>
        <p:spPr>
          <a:xfrm>
            <a:off x="4889077" y="1762145"/>
            <a:ext cx="2038270" cy="685800"/>
          </a:xfrm>
          <a:prstGeom prst="roundRect">
            <a:avLst>
              <a:gd fmla="val 16667" name="adj"/>
            </a:avLst>
          </a:prstGeom>
          <a:solidFill>
            <a:srgbClr val="DFB3CC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400" u="none" cap="none" strike="noStrike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Rechtliche/ethische Aspekte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71" name="Google Shape;371;p60"/>
          <p:cNvSpPr/>
          <p:nvPr/>
        </p:nvSpPr>
        <p:spPr>
          <a:xfrm>
            <a:off x="4898938" y="2662646"/>
            <a:ext cx="2038270" cy="685800"/>
          </a:xfrm>
          <a:prstGeom prst="roundRect">
            <a:avLst>
              <a:gd fmla="val 16667" name="adj"/>
            </a:avLst>
          </a:prstGeom>
          <a:solidFill>
            <a:srgbClr val="DFB3CC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400" u="none" cap="none" strike="noStrike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Unterstützungs-</a:t>
            </a:r>
            <a:endParaRPr b="0" i="0" sz="1400" u="none" cap="none" strike="noStrike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400" u="none" cap="none" strike="noStrike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angebote</a:t>
            </a:r>
            <a:endParaRPr/>
          </a:p>
        </p:txBody>
      </p:sp>
      <p:sp>
        <p:nvSpPr>
          <p:cNvPr id="372" name="Google Shape;372;p60"/>
          <p:cNvSpPr txBox="1"/>
          <p:nvPr/>
        </p:nvSpPr>
        <p:spPr>
          <a:xfrm>
            <a:off x="7082595" y="872583"/>
            <a:ext cx="203827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200" u="none" cap="none" strike="noStrike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z. B. Organisation in der Forschungsgruppe,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200" u="none" cap="none" strike="noStrike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Kooperationen</a:t>
            </a:r>
            <a:endParaRPr/>
          </a:p>
        </p:txBody>
      </p:sp>
      <p:sp>
        <p:nvSpPr>
          <p:cNvPr id="373" name="Google Shape;373;p60"/>
          <p:cNvSpPr txBox="1"/>
          <p:nvPr/>
        </p:nvSpPr>
        <p:spPr>
          <a:xfrm>
            <a:off x="7122476" y="1874212"/>
            <a:ext cx="203827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200" u="none" cap="none" strike="noStrike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z. B. Kenntnisse zu Richtlinien und Vorgaben </a:t>
            </a:r>
            <a:endParaRPr/>
          </a:p>
        </p:txBody>
      </p:sp>
      <p:sp>
        <p:nvSpPr>
          <p:cNvPr id="374" name="Google Shape;374;p60"/>
          <p:cNvSpPr txBox="1"/>
          <p:nvPr/>
        </p:nvSpPr>
        <p:spPr>
          <a:xfrm>
            <a:off x="7122476" y="2598843"/>
            <a:ext cx="193168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200" u="none" cap="none" strike="noStrike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z. B. Kenntnisstand u. Unterstützungsbedarf versch. FDM-Aspekte, FDM in der Lehre</a:t>
            </a:r>
            <a:endParaRPr/>
          </a:p>
        </p:txBody>
      </p:sp>
      <p:sp>
        <p:nvSpPr>
          <p:cNvPr id="375" name="Google Shape;375;p60"/>
          <p:cNvSpPr txBox="1"/>
          <p:nvPr>
            <p:ph idx="12" type="sldNum"/>
          </p:nvPr>
        </p:nvSpPr>
        <p:spPr>
          <a:xfrm>
            <a:off x="7954354" y="4737070"/>
            <a:ext cx="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‹#›</a:t>
            </a:fld>
            <a:endParaRPr b="0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1"/>
          <p:cNvSpPr txBox="1"/>
          <p:nvPr>
            <p:ph idx="12" type="sldNum"/>
          </p:nvPr>
        </p:nvSpPr>
        <p:spPr>
          <a:xfrm>
            <a:off x="7954354" y="4737070"/>
            <a:ext cx="617068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">
                <a:solidFill>
                  <a:srgbClr val="3F3F3F"/>
                </a:solidFill>
              </a:rPr>
              <a:t>‹#›</a:t>
            </a:fld>
            <a:endParaRPr b="0">
              <a:solidFill>
                <a:srgbClr val="3F3F3F"/>
              </a:solidFill>
            </a:endParaRPr>
          </a:p>
        </p:txBody>
      </p:sp>
      <p:sp>
        <p:nvSpPr>
          <p:cNvPr id="382" name="Google Shape;382;p61"/>
          <p:cNvSpPr txBox="1"/>
          <p:nvPr>
            <p:ph idx="11" type="ftr"/>
          </p:nvPr>
        </p:nvSpPr>
        <p:spPr>
          <a:xfrm>
            <a:off x="1716655" y="4737070"/>
            <a:ext cx="6048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">
                <a:solidFill>
                  <a:srgbClr val="3F3F3F"/>
                </a:solidFill>
              </a:rPr>
              <a:t>Forschungsdatenmanagement in Brandenburg</a:t>
            </a:r>
            <a:endParaRPr/>
          </a:p>
        </p:txBody>
      </p:sp>
      <p:sp>
        <p:nvSpPr>
          <p:cNvPr id="383" name="Google Shape;383;p61"/>
          <p:cNvSpPr txBox="1"/>
          <p:nvPr/>
        </p:nvSpPr>
        <p:spPr>
          <a:xfrm>
            <a:off x="628650" y="351482"/>
            <a:ext cx="8258759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" sz="2700" u="none" cap="none" strike="noStrike">
                <a:solidFill>
                  <a:srgbClr val="3F3F3F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Rücklaufquote</a:t>
            </a:r>
            <a:endParaRPr/>
          </a:p>
        </p:txBody>
      </p:sp>
      <p:sp>
        <p:nvSpPr>
          <p:cNvPr id="384" name="Google Shape;384;p61"/>
          <p:cNvSpPr/>
          <p:nvPr/>
        </p:nvSpPr>
        <p:spPr>
          <a:xfrm>
            <a:off x="4986152" y="3526655"/>
            <a:ext cx="1275113" cy="6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61"/>
          <p:cNvSpPr/>
          <p:nvPr/>
        </p:nvSpPr>
        <p:spPr>
          <a:xfrm>
            <a:off x="5255642" y="679673"/>
            <a:ext cx="1275113" cy="6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61"/>
          <p:cNvSpPr/>
          <p:nvPr/>
        </p:nvSpPr>
        <p:spPr>
          <a:xfrm>
            <a:off x="5565962" y="3535799"/>
            <a:ext cx="1275113" cy="6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61"/>
          <p:cNvSpPr/>
          <p:nvPr/>
        </p:nvSpPr>
        <p:spPr>
          <a:xfrm>
            <a:off x="5843739" y="716897"/>
            <a:ext cx="1275113" cy="6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table with numbers and letters&#10;&#10;Description automatically generated" id="388" name="Google Shape;388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7474" y="1365829"/>
            <a:ext cx="6597181" cy="2450641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61"/>
          <p:cNvSpPr/>
          <p:nvPr/>
        </p:nvSpPr>
        <p:spPr>
          <a:xfrm>
            <a:off x="937449" y="3504309"/>
            <a:ext cx="7016905" cy="321305"/>
          </a:xfrm>
          <a:prstGeom prst="ellipse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61"/>
          <p:cNvSpPr txBox="1"/>
          <p:nvPr/>
        </p:nvSpPr>
        <p:spPr>
          <a:xfrm>
            <a:off x="1240403" y="4067710"/>
            <a:ext cx="455124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de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! nicht alle Mitarbeitenden sind auch forschend tätig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2"/>
          <p:cNvSpPr txBox="1"/>
          <p:nvPr>
            <p:ph idx="12" type="sldNum"/>
          </p:nvPr>
        </p:nvSpPr>
        <p:spPr>
          <a:xfrm>
            <a:off x="7954354" y="4737070"/>
            <a:ext cx="617068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‹#›</a:t>
            </a:fld>
            <a:endParaRPr b="0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97" name="Google Shape;397;p62"/>
          <p:cNvSpPr txBox="1"/>
          <p:nvPr>
            <p:ph idx="11" type="ftr"/>
          </p:nvPr>
        </p:nvSpPr>
        <p:spPr>
          <a:xfrm>
            <a:off x="1716655" y="4737070"/>
            <a:ext cx="6048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Forschungsdatenmanagement in Brandenburg</a:t>
            </a:r>
            <a:endParaRPr/>
          </a:p>
        </p:txBody>
      </p:sp>
      <p:sp>
        <p:nvSpPr>
          <p:cNvPr id="398" name="Google Shape;398;p62"/>
          <p:cNvSpPr txBox="1"/>
          <p:nvPr/>
        </p:nvSpPr>
        <p:spPr>
          <a:xfrm>
            <a:off x="628650" y="351482"/>
            <a:ext cx="8258759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" sz="2700" u="none" cap="none" strike="noStrike">
                <a:solidFill>
                  <a:srgbClr val="3F3F3F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Ergebnisse (punktuell)</a:t>
            </a:r>
            <a:endParaRPr/>
          </a:p>
        </p:txBody>
      </p:sp>
      <p:sp>
        <p:nvSpPr>
          <p:cNvPr id="399" name="Google Shape;399;p62"/>
          <p:cNvSpPr/>
          <p:nvPr/>
        </p:nvSpPr>
        <p:spPr>
          <a:xfrm>
            <a:off x="4986152" y="3526655"/>
            <a:ext cx="1275113" cy="6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00" name="Google Shape;400;p62"/>
          <p:cNvSpPr/>
          <p:nvPr/>
        </p:nvSpPr>
        <p:spPr>
          <a:xfrm>
            <a:off x="5565962" y="3535799"/>
            <a:ext cx="1275113" cy="6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01" name="Google Shape;401;p62"/>
          <p:cNvSpPr txBox="1"/>
          <p:nvPr/>
        </p:nvSpPr>
        <p:spPr>
          <a:xfrm>
            <a:off x="628650" y="835237"/>
            <a:ext cx="8032687" cy="388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857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5716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02" name="Google Shape;402;p62"/>
          <p:cNvSpPr/>
          <p:nvPr/>
        </p:nvSpPr>
        <p:spPr>
          <a:xfrm>
            <a:off x="801110" y="1029585"/>
            <a:ext cx="5727778" cy="342871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403" name="Google Shape;403;p62"/>
          <p:cNvSpPr txBox="1"/>
          <p:nvPr/>
        </p:nvSpPr>
        <p:spPr>
          <a:xfrm>
            <a:off x="6575519" y="1373990"/>
            <a:ext cx="2433309" cy="28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de" sz="1400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Keine Antwort/keine Einschätzung ausgenommen, können knapp 90 % als </a:t>
            </a:r>
            <a:r>
              <a:rPr b="0" i="1" lang="de" sz="1400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Normal User (</a:t>
            </a:r>
            <a:r>
              <a:rPr b="0" i="0" lang="de" sz="1400" u="none" cap="none" strike="noStrike">
                <a:solidFill>
                  <a:srgbClr val="1F1F1F"/>
                </a:solidFill>
                <a:latin typeface="IBM Plex Sans"/>
                <a:ea typeface="IBM Plex Sans"/>
                <a:cs typeface="IBM Plex Sans"/>
                <a:sym typeface="IBM Plex Sans"/>
              </a:rPr>
              <a:t>≤ </a:t>
            </a:r>
            <a:r>
              <a:rPr b="0" i="1" lang="de" sz="1400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1 TB) </a:t>
            </a:r>
            <a:r>
              <a:rPr b="0" i="0" lang="de" sz="1400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angesehen werden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de" sz="1400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kann als ein Indiz für Speicherbedarfe / Kosten für institutionelles Repositorium dienen</a:t>
            </a:r>
            <a:endParaRPr/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404" name="Google Shape;404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100" y="1026725"/>
            <a:ext cx="5727800" cy="3434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3"/>
          <p:cNvSpPr txBox="1"/>
          <p:nvPr>
            <p:ph idx="12" type="sldNum"/>
          </p:nvPr>
        </p:nvSpPr>
        <p:spPr>
          <a:xfrm>
            <a:off x="7954354" y="4737070"/>
            <a:ext cx="617068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‹#›</a:t>
            </a:fld>
            <a:endParaRPr b="0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11" name="Google Shape;411;p63"/>
          <p:cNvSpPr txBox="1"/>
          <p:nvPr>
            <p:ph idx="11" type="ftr"/>
          </p:nvPr>
        </p:nvSpPr>
        <p:spPr>
          <a:xfrm>
            <a:off x="1716655" y="4737070"/>
            <a:ext cx="6048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Forschungsdatenmanagement in Brandenburg</a:t>
            </a:r>
            <a:endParaRPr/>
          </a:p>
        </p:txBody>
      </p:sp>
      <p:sp>
        <p:nvSpPr>
          <p:cNvPr id="412" name="Google Shape;412;p63"/>
          <p:cNvSpPr txBox="1"/>
          <p:nvPr/>
        </p:nvSpPr>
        <p:spPr>
          <a:xfrm>
            <a:off x="628650" y="351482"/>
            <a:ext cx="8258759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" sz="2700" u="none" cap="none" strike="noStrike">
                <a:solidFill>
                  <a:srgbClr val="3F3F3F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Ergebnisse (punktuell)</a:t>
            </a:r>
            <a:endParaRPr/>
          </a:p>
        </p:txBody>
      </p:sp>
      <p:sp>
        <p:nvSpPr>
          <p:cNvPr id="413" name="Google Shape;413;p63"/>
          <p:cNvSpPr/>
          <p:nvPr/>
        </p:nvSpPr>
        <p:spPr>
          <a:xfrm>
            <a:off x="4986152" y="3526655"/>
            <a:ext cx="1275113" cy="6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14" name="Google Shape;414;p63"/>
          <p:cNvSpPr/>
          <p:nvPr/>
        </p:nvSpPr>
        <p:spPr>
          <a:xfrm>
            <a:off x="5565962" y="3535799"/>
            <a:ext cx="1275113" cy="6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15" name="Google Shape;415;p63"/>
          <p:cNvSpPr txBox="1"/>
          <p:nvPr/>
        </p:nvSpPr>
        <p:spPr>
          <a:xfrm>
            <a:off x="628650" y="835237"/>
            <a:ext cx="8032687" cy="388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857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5716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16" name="Google Shape;416;p63"/>
          <p:cNvSpPr txBox="1"/>
          <p:nvPr/>
        </p:nvSpPr>
        <p:spPr>
          <a:xfrm>
            <a:off x="6138113" y="1453735"/>
            <a:ext cx="2433309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de" sz="1400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Nutzung von DMPs hat sich trotz Anforderungen vieler Förderorganisationen noch nicht durchgesetzt </a:t>
            </a:r>
            <a:endParaRPr/>
          </a:p>
        </p:txBody>
      </p:sp>
      <p:sp>
        <p:nvSpPr>
          <p:cNvPr id="417" name="Google Shape;417;p63"/>
          <p:cNvSpPr/>
          <p:nvPr/>
        </p:nvSpPr>
        <p:spPr>
          <a:xfrm>
            <a:off x="751459" y="880833"/>
            <a:ext cx="4971214" cy="354804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pic>
        <p:nvPicPr>
          <p:cNvPr id="418" name="Google Shape;418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450" y="880825"/>
            <a:ext cx="5056276" cy="361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4"/>
          <p:cNvSpPr txBox="1"/>
          <p:nvPr/>
        </p:nvSpPr>
        <p:spPr>
          <a:xfrm>
            <a:off x="628650" y="351482"/>
            <a:ext cx="8258759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" sz="2700" u="none" cap="none" strike="noStrike">
                <a:solidFill>
                  <a:srgbClr val="3F3F3F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Ergebnisse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" sz="2700" u="none" cap="none" strike="noStrike">
                <a:solidFill>
                  <a:srgbClr val="3F3F3F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(punktuell)</a:t>
            </a:r>
            <a:endParaRPr/>
          </a:p>
        </p:txBody>
      </p:sp>
      <p:sp>
        <p:nvSpPr>
          <p:cNvPr id="425" name="Google Shape;425;p64"/>
          <p:cNvSpPr txBox="1"/>
          <p:nvPr/>
        </p:nvSpPr>
        <p:spPr>
          <a:xfrm>
            <a:off x="628650" y="835237"/>
            <a:ext cx="8032687" cy="388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857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5716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26" name="Google Shape;426;p64"/>
          <p:cNvSpPr/>
          <p:nvPr/>
        </p:nvSpPr>
        <p:spPr>
          <a:xfrm>
            <a:off x="2727294" y="835237"/>
            <a:ext cx="2830128" cy="201991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427" name="Google Shape;427;p64"/>
          <p:cNvSpPr/>
          <p:nvPr/>
        </p:nvSpPr>
        <p:spPr>
          <a:xfrm>
            <a:off x="2727294" y="3007421"/>
            <a:ext cx="2830128" cy="201991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428" name="Google Shape;428;p64"/>
          <p:cNvSpPr/>
          <p:nvPr/>
        </p:nvSpPr>
        <p:spPr>
          <a:xfrm>
            <a:off x="5994303" y="834913"/>
            <a:ext cx="2830128" cy="201991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429" name="Google Shape;429;p64"/>
          <p:cNvSpPr/>
          <p:nvPr/>
        </p:nvSpPr>
        <p:spPr>
          <a:xfrm>
            <a:off x="5994302" y="3007421"/>
            <a:ext cx="2830128" cy="201991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430" name="Google Shape;430;p64"/>
          <p:cNvSpPr txBox="1"/>
          <p:nvPr/>
        </p:nvSpPr>
        <p:spPr>
          <a:xfrm>
            <a:off x="2973993" y="496669"/>
            <a:ext cx="1212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600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Kenntnisse</a:t>
            </a:r>
            <a:endParaRPr/>
          </a:p>
        </p:txBody>
      </p:sp>
      <p:sp>
        <p:nvSpPr>
          <p:cNvPr id="431" name="Google Shape;431;p64"/>
          <p:cNvSpPr txBox="1"/>
          <p:nvPr/>
        </p:nvSpPr>
        <p:spPr>
          <a:xfrm>
            <a:off x="6210015" y="250603"/>
            <a:ext cx="2451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600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Bedeutung eines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600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Unterstützungsangebots</a:t>
            </a:r>
            <a:endParaRPr/>
          </a:p>
        </p:txBody>
      </p:sp>
      <p:pic>
        <p:nvPicPr>
          <p:cNvPr id="432" name="Google Shape;432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7300" y="834924"/>
            <a:ext cx="2830126" cy="2021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7300" y="3007424"/>
            <a:ext cx="2830126" cy="2021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94300" y="834924"/>
            <a:ext cx="2830126" cy="2021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94300" y="3007424"/>
            <a:ext cx="2830126" cy="2021712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5"/>
          <p:cNvSpPr txBox="1"/>
          <p:nvPr/>
        </p:nvSpPr>
        <p:spPr>
          <a:xfrm>
            <a:off x="628650" y="351482"/>
            <a:ext cx="8258759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" sz="2700" u="none" cap="none" strike="noStrike">
                <a:solidFill>
                  <a:srgbClr val="3F3F3F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Ergebnisse (punktuell)</a:t>
            </a:r>
            <a:endParaRPr/>
          </a:p>
        </p:txBody>
      </p:sp>
      <p:sp>
        <p:nvSpPr>
          <p:cNvPr id="441" name="Google Shape;441;p65"/>
          <p:cNvSpPr txBox="1"/>
          <p:nvPr>
            <p:ph idx="12" type="sldNum"/>
          </p:nvPr>
        </p:nvSpPr>
        <p:spPr>
          <a:xfrm>
            <a:off x="7954354" y="4737070"/>
            <a:ext cx="617068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‹#›</a:t>
            </a:fld>
            <a:endParaRPr b="0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42" name="Google Shape;442;p65"/>
          <p:cNvSpPr/>
          <p:nvPr/>
        </p:nvSpPr>
        <p:spPr>
          <a:xfrm>
            <a:off x="1255358" y="990898"/>
            <a:ext cx="6633284" cy="397075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pic>
        <p:nvPicPr>
          <p:cNvPr id="443" name="Google Shape;443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7176" y="906850"/>
            <a:ext cx="6902574" cy="4138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6"/>
          <p:cNvSpPr txBox="1"/>
          <p:nvPr>
            <p:ph idx="12" type="sldNum"/>
          </p:nvPr>
        </p:nvSpPr>
        <p:spPr>
          <a:xfrm>
            <a:off x="7954354" y="4737070"/>
            <a:ext cx="617068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‹#›</a:t>
            </a:fld>
            <a:endParaRPr b="0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50" name="Google Shape;450;p66"/>
          <p:cNvSpPr txBox="1"/>
          <p:nvPr>
            <p:ph idx="11" type="ftr"/>
          </p:nvPr>
        </p:nvSpPr>
        <p:spPr>
          <a:xfrm>
            <a:off x="1716655" y="4737070"/>
            <a:ext cx="6048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Forschungsdatenmanagement in Brandenburg</a:t>
            </a:r>
            <a:endParaRPr/>
          </a:p>
        </p:txBody>
      </p:sp>
      <p:sp>
        <p:nvSpPr>
          <p:cNvPr id="451" name="Google Shape;451;p66"/>
          <p:cNvSpPr txBox="1"/>
          <p:nvPr/>
        </p:nvSpPr>
        <p:spPr>
          <a:xfrm>
            <a:off x="628650" y="351482"/>
            <a:ext cx="8258759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" sz="2700" u="none" cap="none" strike="noStrike">
                <a:solidFill>
                  <a:srgbClr val="3F3F3F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Zusammenfassung Kenntnisse u. Bedarfe</a:t>
            </a:r>
            <a:endParaRPr/>
          </a:p>
        </p:txBody>
      </p:sp>
      <p:sp>
        <p:nvSpPr>
          <p:cNvPr id="452" name="Google Shape;452;p66"/>
          <p:cNvSpPr/>
          <p:nvPr/>
        </p:nvSpPr>
        <p:spPr>
          <a:xfrm>
            <a:off x="4986152" y="3526655"/>
            <a:ext cx="1275113" cy="6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53" name="Google Shape;453;p66"/>
          <p:cNvSpPr/>
          <p:nvPr/>
        </p:nvSpPr>
        <p:spPr>
          <a:xfrm>
            <a:off x="5565962" y="3535799"/>
            <a:ext cx="1275113" cy="6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54" name="Google Shape;454;p66"/>
          <p:cNvSpPr txBox="1"/>
          <p:nvPr/>
        </p:nvSpPr>
        <p:spPr>
          <a:xfrm>
            <a:off x="741685" y="1171740"/>
            <a:ext cx="8032687" cy="2229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" sz="1600" u="none" cap="none" strike="noStrike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FDM wird nicht flächendeckend als Teil des wissenschaftlichen Alltags gesehen und ist noch nicht curricular verankert</a:t>
            </a:r>
            <a:endParaRPr b="0" i="0" sz="1600" u="none" cap="none" strike="noStrike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285750" lvl="0" marL="2857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de" sz="1600" u="none" cap="none" strike="noStrike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Selbsteinschätzung bzgl. des Kenntnisstandes zu FDM-Themen ist bestenfalls durchschnittlich; der Unterstützungsbedarf im Allgemeinen hoch</a:t>
            </a:r>
            <a:endParaRPr/>
          </a:p>
          <a:p>
            <a:pPr indent="-285750" lvl="0" marL="2857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de" sz="1600" u="none" cap="none" strike="noStrike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Insbesondere gewünscht sind u. a. persönliche, individuelle und technische Unterstützungsangebote</a:t>
            </a:r>
            <a:endParaRPr/>
          </a:p>
          <a:p>
            <a:pPr indent="-285750" lvl="0" marL="2857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de" sz="1600" u="none" cap="none" strike="noStrike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Thematisch </a:t>
            </a:r>
            <a:r>
              <a:rPr b="0" i="0" lang="de" sz="1600" u="none" cap="none" strike="noStrike">
                <a:solidFill>
                  <a:srgbClr val="404040"/>
                </a:solidFill>
                <a:latin typeface="IBM Plex Sans"/>
                <a:ea typeface="IBM Plex Sans"/>
                <a:cs typeface="IBM Plex Sans"/>
                <a:sym typeface="IBM Plex Sans"/>
              </a:rPr>
              <a:t>u. a. Dokumentation, Datenschutz und Publikation in Repositorien</a:t>
            </a:r>
            <a:endParaRPr b="0" i="0" sz="1050" u="none" cap="none" strike="noStrike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47638" lvl="0" marL="214313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67"/>
          <p:cNvSpPr txBox="1"/>
          <p:nvPr>
            <p:ph idx="12" type="sldNum"/>
          </p:nvPr>
        </p:nvSpPr>
        <p:spPr>
          <a:xfrm>
            <a:off x="7954354" y="4737070"/>
            <a:ext cx="617068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‹#›</a:t>
            </a:fld>
            <a:endParaRPr b="0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61" name="Google Shape;461;p67"/>
          <p:cNvSpPr txBox="1"/>
          <p:nvPr>
            <p:ph idx="11" type="ftr"/>
          </p:nvPr>
        </p:nvSpPr>
        <p:spPr>
          <a:xfrm>
            <a:off x="1716655" y="4737070"/>
            <a:ext cx="6048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Forschungsdatenmanagement in Brandenburg</a:t>
            </a:r>
            <a:endParaRPr/>
          </a:p>
        </p:txBody>
      </p:sp>
      <p:sp>
        <p:nvSpPr>
          <p:cNvPr id="462" name="Google Shape;462;p67"/>
          <p:cNvSpPr txBox="1"/>
          <p:nvPr/>
        </p:nvSpPr>
        <p:spPr>
          <a:xfrm>
            <a:off x="628650" y="351482"/>
            <a:ext cx="8258759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" sz="2700" u="none" cap="none" strike="noStrike">
                <a:solidFill>
                  <a:srgbClr val="3F3F3F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FDM-Maßnahmen für Brandenburg</a:t>
            </a:r>
            <a:endParaRPr/>
          </a:p>
        </p:txBody>
      </p:sp>
      <p:sp>
        <p:nvSpPr>
          <p:cNvPr id="463" name="Google Shape;463;p67"/>
          <p:cNvSpPr/>
          <p:nvPr/>
        </p:nvSpPr>
        <p:spPr>
          <a:xfrm>
            <a:off x="4986152" y="3526655"/>
            <a:ext cx="1275113" cy="6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64" name="Google Shape;464;p67"/>
          <p:cNvSpPr/>
          <p:nvPr/>
        </p:nvSpPr>
        <p:spPr>
          <a:xfrm>
            <a:off x="5565962" y="3535799"/>
            <a:ext cx="1275113" cy="6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65" name="Google Shape;465;p67"/>
          <p:cNvSpPr txBox="1"/>
          <p:nvPr/>
        </p:nvSpPr>
        <p:spPr>
          <a:xfrm>
            <a:off x="628650" y="931045"/>
            <a:ext cx="8258759" cy="3411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" sz="1500" u="none" cap="none" strike="noStrike">
                <a:solidFill>
                  <a:srgbClr val="404040"/>
                </a:solidFill>
                <a:latin typeface="IBM Plex Sans"/>
                <a:ea typeface="IBM Plex Sans"/>
                <a:cs typeface="IBM Plex Sans"/>
                <a:sym typeface="IBM Plex Sans"/>
              </a:rPr>
              <a:t>Je Hochschule </a:t>
            </a:r>
            <a:r>
              <a:rPr b="0" i="0" lang="de" sz="1500" u="none" cap="none" strike="noStrike">
                <a:solidFill>
                  <a:srgbClr val="404040"/>
                </a:solidFill>
                <a:latin typeface="IBM Plex Sans"/>
                <a:ea typeface="IBM Plex Sans"/>
                <a:cs typeface="IBM Plex Sans"/>
                <a:sym typeface="IBM Plex Sans"/>
              </a:rPr>
              <a:t>wurden Schwerpunkte für FDM-Angebote identifiziert, z. B. </a:t>
            </a:r>
            <a:endParaRPr/>
          </a:p>
          <a:p>
            <a:pPr indent="-285750" lvl="0" marL="2857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de" sz="1500" u="none" cap="none" strike="noStrike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Schulungs-/Informationsangebote insbesondere zu den identifizierten Themenschwerpunkten</a:t>
            </a:r>
            <a:endParaRPr b="0" i="0" sz="1500" u="none" cap="none" strike="noStrike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285750" lvl="0" marL="2857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de" sz="1500" u="none" cap="none" strike="noStrike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Professionalisierung der persönlichen Beratungsangebote durch standardisierte Workflows</a:t>
            </a:r>
            <a:endParaRPr/>
          </a:p>
          <a:p>
            <a:pPr indent="-119063" lvl="0" marL="214313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40404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" sz="1500" u="none" cap="none" strike="noStrike">
                <a:solidFill>
                  <a:srgbClr val="404040"/>
                </a:solidFill>
                <a:latin typeface="IBM Plex Sans"/>
                <a:ea typeface="IBM Plex Sans"/>
                <a:cs typeface="IBM Plex Sans"/>
                <a:sym typeface="IBM Plex Sans"/>
              </a:rPr>
              <a:t>Für Brandenburg </a:t>
            </a:r>
            <a:r>
              <a:rPr b="0" i="0" lang="de" sz="1500" u="none" cap="none" strike="noStrike">
                <a:solidFill>
                  <a:srgbClr val="404040"/>
                </a:solidFill>
                <a:latin typeface="IBM Plex Sans"/>
                <a:ea typeface="IBM Plex Sans"/>
                <a:cs typeface="IBM Plex Sans"/>
                <a:sym typeface="IBM Plex Sans"/>
              </a:rPr>
              <a:t>werden FDM-Angebote erarbeitet unter Berücksichtigung des aktuellen Kenntnisstands und der Fächerheterogenität, z. B. </a:t>
            </a:r>
            <a:endParaRPr b="0" i="0" sz="1500" u="none" cap="none" strike="noStrike">
              <a:solidFill>
                <a:srgbClr val="40404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285750" lvl="0" marL="2857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de" sz="1500" u="none" cap="none" strike="noStrike">
                <a:solidFill>
                  <a:srgbClr val="404040"/>
                </a:solidFill>
                <a:latin typeface="IBM Plex Sans"/>
                <a:ea typeface="IBM Plex Sans"/>
                <a:cs typeface="IBM Plex Sans"/>
                <a:sym typeface="IBM Plex Sans"/>
              </a:rPr>
              <a:t>brandenburgweite </a:t>
            </a:r>
            <a:r>
              <a:rPr b="0" i="1" lang="de" sz="1500" u="none" cap="none" strike="noStrike">
                <a:solidFill>
                  <a:srgbClr val="404040"/>
                </a:solidFill>
                <a:latin typeface="IBM Plex Sans"/>
                <a:ea typeface="IBM Plex Sans"/>
                <a:cs typeface="IBM Plex Sans"/>
                <a:sym typeface="IBM Plex Sans"/>
              </a:rPr>
              <a:t>Shared Services </a:t>
            </a:r>
            <a:r>
              <a:rPr b="0" i="0" lang="de" sz="1500" u="none" cap="none" strike="noStrike">
                <a:solidFill>
                  <a:srgbClr val="404040"/>
                </a:solidFill>
                <a:latin typeface="IBM Plex Sans"/>
                <a:ea typeface="IBM Plex Sans"/>
                <a:cs typeface="IBM Plex Sans"/>
                <a:sym typeface="IBM Plex Sans"/>
              </a:rPr>
              <a:t>mit Fokus auf Sensibilisierung, Schulungen und Aufbau eines Helpdesks</a:t>
            </a:r>
            <a:endParaRPr b="0" i="0" sz="1500" u="none" cap="none" strike="noStrike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285750" lvl="0" marL="2857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de" sz="1500" u="none" cap="none" strike="noStrike">
                <a:solidFill>
                  <a:srgbClr val="404040"/>
                </a:solidFill>
                <a:latin typeface="IBM Plex Sans"/>
                <a:ea typeface="IBM Plex Sans"/>
                <a:cs typeface="IBM Plex Sans"/>
                <a:sym typeface="IBM Plex Sans"/>
              </a:rPr>
              <a:t>Qualifizierungsangebote und Verankerung von FDM in der Lehre: Zertifikatskurse für Studierende und für Forschende, Vernetzung und gemeinsame Aktivitäten mit Fakultäten bzw. Fachbereichen</a:t>
            </a:r>
            <a:endParaRPr b="0" i="0" sz="1500" u="none" cap="none" strike="noStrike">
              <a:solidFill>
                <a:srgbClr val="40404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47638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8"/>
          <p:cNvSpPr txBox="1"/>
          <p:nvPr>
            <p:ph type="title"/>
          </p:nvPr>
        </p:nvSpPr>
        <p:spPr>
          <a:xfrm>
            <a:off x="628650" y="351482"/>
            <a:ext cx="78867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de"/>
              <a:t>Publikationen</a:t>
            </a:r>
            <a:endParaRPr/>
          </a:p>
        </p:txBody>
      </p:sp>
      <p:sp>
        <p:nvSpPr>
          <p:cNvPr id="472" name="Google Shape;472;p68"/>
          <p:cNvSpPr txBox="1"/>
          <p:nvPr>
            <p:ph idx="1" type="body"/>
          </p:nvPr>
        </p:nvSpPr>
        <p:spPr>
          <a:xfrm>
            <a:off x="627378" y="2617726"/>
            <a:ext cx="2767829" cy="147382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0" lvl="0" marL="1143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">
                <a:latin typeface="IBM Plex Sans"/>
                <a:ea typeface="IBM Plex Sans"/>
                <a:cs typeface="IBM Plex Sans"/>
                <a:sym typeface="IBM Plex Sans"/>
              </a:rPr>
              <a:t>Hochschulübergreifende Auswertung</a:t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73" name="Google Shape;473;p68"/>
          <p:cNvSpPr txBox="1"/>
          <p:nvPr>
            <p:ph idx="12" type="sldNum"/>
          </p:nvPr>
        </p:nvSpPr>
        <p:spPr>
          <a:xfrm>
            <a:off x="7954354" y="4737070"/>
            <a:ext cx="617068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‹#›</a:t>
            </a:fld>
            <a:endParaRPr b="0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74" name="Google Shape;474;p68"/>
          <p:cNvSpPr txBox="1"/>
          <p:nvPr>
            <p:ph idx="11" type="ftr"/>
          </p:nvPr>
        </p:nvSpPr>
        <p:spPr>
          <a:xfrm>
            <a:off x="1716655" y="4737070"/>
            <a:ext cx="6048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Forschungsdatenmanagement in Brandenburg</a:t>
            </a:r>
            <a:endParaRPr/>
          </a:p>
        </p:txBody>
      </p:sp>
      <p:sp>
        <p:nvSpPr>
          <p:cNvPr id="475" name="Google Shape;475;p68"/>
          <p:cNvSpPr txBox="1"/>
          <p:nvPr/>
        </p:nvSpPr>
        <p:spPr>
          <a:xfrm>
            <a:off x="4708525" y="1019446"/>
            <a:ext cx="2336651" cy="732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800" u="none" cap="none" strike="noStrike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Einzelauswertung je Hochschule</a:t>
            </a:r>
            <a:endParaRPr/>
          </a:p>
        </p:txBody>
      </p:sp>
      <p:sp>
        <p:nvSpPr>
          <p:cNvPr id="476" name="Google Shape;476;p68"/>
          <p:cNvSpPr txBox="1"/>
          <p:nvPr/>
        </p:nvSpPr>
        <p:spPr>
          <a:xfrm>
            <a:off x="549157" y="1019446"/>
            <a:ext cx="2854518" cy="11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800" u="none" cap="none" strike="noStrike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Konzeptionierung der Bedarfserhebung inkl. Fragenkatalog</a:t>
            </a:r>
            <a:endParaRPr b="0" i="0" sz="1800" u="none" cap="none" strike="noStrike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77" name="Google Shape;477;p68"/>
          <p:cNvSpPr txBox="1"/>
          <p:nvPr/>
        </p:nvSpPr>
        <p:spPr>
          <a:xfrm>
            <a:off x="4740654" y="2617726"/>
            <a:ext cx="227239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800" u="none" cap="none" strike="noStrike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Datenmanagement-plan, Daten und reproduzierbarer Code</a:t>
            </a:r>
            <a:endParaRPr/>
          </a:p>
        </p:txBody>
      </p:sp>
      <p:pic>
        <p:nvPicPr>
          <p:cNvPr id="478" name="Google Shape;478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95345" y="2688495"/>
            <a:ext cx="1008001" cy="100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45176" y="1089438"/>
            <a:ext cx="1008001" cy="100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95345" y="1089438"/>
            <a:ext cx="1008001" cy="100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77306" y="2688494"/>
            <a:ext cx="1008001" cy="100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9"/>
          <p:cNvSpPr txBox="1"/>
          <p:nvPr>
            <p:ph type="title"/>
          </p:nvPr>
        </p:nvSpPr>
        <p:spPr>
          <a:xfrm>
            <a:off x="623887" y="931656"/>
            <a:ext cx="7886699" cy="170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IBM Plex Sans Medium"/>
              <a:buNone/>
            </a:pPr>
            <a:r>
              <a:rPr lang="de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Eine Forschungsdatenstrategie für nachhaltige FDM-Strukturen – </a:t>
            </a:r>
            <a:endParaRPr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IBM Plex Sans Medium"/>
              <a:buNone/>
            </a:pPr>
            <a:r>
              <a:rPr lang="de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Der Strategieprozess an der HNEE</a:t>
            </a:r>
            <a:endParaRPr/>
          </a:p>
        </p:txBody>
      </p:sp>
      <p:sp>
        <p:nvSpPr>
          <p:cNvPr id="487" name="Google Shape;487;p69"/>
          <p:cNvSpPr txBox="1"/>
          <p:nvPr>
            <p:ph idx="1" type="body"/>
          </p:nvPr>
        </p:nvSpPr>
        <p:spPr>
          <a:xfrm>
            <a:off x="623887" y="2777862"/>
            <a:ext cx="7886699" cy="12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de"/>
              <a:t>Sprecher: Ian Wolff (Hochschule für Nachhaltige Entwicklung Eberswalde)</a:t>
            </a:r>
            <a:endParaRPr/>
          </a:p>
        </p:txBody>
      </p:sp>
      <p:sp>
        <p:nvSpPr>
          <p:cNvPr id="488" name="Google Shape;488;p69"/>
          <p:cNvSpPr txBox="1"/>
          <p:nvPr>
            <p:ph idx="12" type="sldNum"/>
          </p:nvPr>
        </p:nvSpPr>
        <p:spPr>
          <a:xfrm>
            <a:off x="7954354" y="4737070"/>
            <a:ext cx="617068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489" name="Google Shape;489;p69"/>
          <p:cNvSpPr txBox="1"/>
          <p:nvPr>
            <p:ph idx="11" type="ftr"/>
          </p:nvPr>
        </p:nvSpPr>
        <p:spPr>
          <a:xfrm>
            <a:off x="1716655" y="4737070"/>
            <a:ext cx="6048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Forschungsdatenmanagement in Brandenburg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2"/>
          <p:cNvSpPr txBox="1"/>
          <p:nvPr>
            <p:ph type="title"/>
          </p:nvPr>
        </p:nvSpPr>
        <p:spPr>
          <a:xfrm>
            <a:off x="623887" y="931656"/>
            <a:ext cx="7886699" cy="170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IBM Plex Sans Medium"/>
              <a:buNone/>
            </a:pPr>
            <a:r>
              <a:rPr lang="de"/>
              <a:t>Forschungsdatenmanagement in Brandenburg</a:t>
            </a:r>
            <a:endParaRPr/>
          </a:p>
        </p:txBody>
      </p:sp>
      <p:sp>
        <p:nvSpPr>
          <p:cNvPr id="284" name="Google Shape;284;p52"/>
          <p:cNvSpPr txBox="1"/>
          <p:nvPr>
            <p:ph idx="1" type="body"/>
          </p:nvPr>
        </p:nvSpPr>
        <p:spPr>
          <a:xfrm>
            <a:off x="623887" y="2777862"/>
            <a:ext cx="7886699" cy="12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85" name="Google Shape;285;p52"/>
          <p:cNvSpPr txBox="1"/>
          <p:nvPr>
            <p:ph idx="12" type="sldNum"/>
          </p:nvPr>
        </p:nvSpPr>
        <p:spPr>
          <a:xfrm>
            <a:off x="7954354" y="4737070"/>
            <a:ext cx="617068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286" name="Google Shape;286;p52"/>
          <p:cNvSpPr txBox="1"/>
          <p:nvPr>
            <p:ph idx="11" type="ftr"/>
          </p:nvPr>
        </p:nvSpPr>
        <p:spPr>
          <a:xfrm>
            <a:off x="1716655" y="4737070"/>
            <a:ext cx="6048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Forschungsdatenmanagement in Brandenburg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70"/>
          <p:cNvSpPr txBox="1"/>
          <p:nvPr>
            <p:ph type="title"/>
          </p:nvPr>
        </p:nvSpPr>
        <p:spPr>
          <a:xfrm>
            <a:off x="628650" y="351482"/>
            <a:ext cx="78867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3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Literaturhinweise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95" name="Google Shape;495;p70"/>
          <p:cNvSpPr txBox="1"/>
          <p:nvPr>
            <p:ph idx="1" type="body"/>
          </p:nvPr>
        </p:nvSpPr>
        <p:spPr>
          <a:xfrm>
            <a:off x="628650" y="1581909"/>
            <a:ext cx="7886700" cy="29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 fontScale="47500" lnSpcReduction="10000"/>
          </a:bodyPr>
          <a:lstStyle/>
          <a:p>
            <a:pPr indent="0" lvl="0" marL="127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8917"/>
              <a:buFont typeface="Arial"/>
              <a:buNone/>
            </a:pPr>
            <a:r>
              <a:rPr lang="de" sz="282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Wolff, I. (2023). </a:t>
            </a:r>
            <a:r>
              <a:rPr i="1" lang="de" sz="282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Forschungsdatenstrategie 2023 - 2025</a:t>
            </a:r>
            <a:r>
              <a:rPr lang="de" sz="282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de" sz="2826">
                <a:solidFill>
                  <a:schemeClr val="dk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de" sz="2826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https://doi.org/10.57741/OPUS4-677</a:t>
            </a:r>
            <a:endParaRPr sz="2826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8917"/>
              <a:buFont typeface="Arial"/>
              <a:buNone/>
            </a:pPr>
            <a:r>
              <a:rPr lang="de" sz="282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Wolff, I., &amp; Spiecker, C. (2024). </a:t>
            </a:r>
            <a:r>
              <a:rPr i="1" lang="de" sz="282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 Entwicklung einer Forschungsdatenstrategie für eine kleine Hochschule im Verbund FDM-BB am Beispiel der HNEE</a:t>
            </a:r>
            <a:r>
              <a:rPr lang="de" sz="282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RDA Deutschland Tagung 2024, Potsdam. Zenodo.</a:t>
            </a:r>
            <a:r>
              <a:rPr lang="de" sz="2826">
                <a:solidFill>
                  <a:schemeClr val="dk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de" sz="2826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https://doi.org/10.5281/zenodo.10692747</a:t>
            </a:r>
            <a:endParaRPr sz="2826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8917"/>
              <a:buFont typeface="Arial"/>
              <a:buNone/>
            </a:pPr>
            <a:r>
              <a:rPr lang="de" sz="282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Wolff, I., &amp; Spiecker, C. (2024). </a:t>
            </a:r>
            <a:r>
              <a:rPr i="1" lang="de" sz="282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Entwicklung einer Strategie und Governance für Forschungsdaten – Data Stewardship an der Eberswalder Hochschule und im brandenburgischen Verbund</a:t>
            </a:r>
            <a:r>
              <a:rPr lang="de" sz="282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Bausteine Forschungsdatenmanagement, Bausteine Forschungsdatenmanagement, (2), 1–13.</a:t>
            </a:r>
            <a:r>
              <a:rPr lang="de" sz="2826">
                <a:solidFill>
                  <a:schemeClr val="dk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de" sz="2826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https://doi.org/10.17192/bfdm.2024.2.8702</a:t>
            </a:r>
            <a:endParaRPr sz="2826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70"/>
          <p:cNvSpPr txBox="1"/>
          <p:nvPr>
            <p:ph idx="11" type="ftr"/>
          </p:nvPr>
        </p:nvSpPr>
        <p:spPr>
          <a:xfrm>
            <a:off x="1716655" y="4737070"/>
            <a:ext cx="604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Forschungsdatenmanagement in Brandenburg</a:t>
            </a:r>
            <a:endParaRPr/>
          </a:p>
        </p:txBody>
      </p:sp>
      <p:sp>
        <p:nvSpPr>
          <p:cNvPr id="497" name="Google Shape;497;p70"/>
          <p:cNvSpPr txBox="1"/>
          <p:nvPr>
            <p:ph idx="12" type="sldNum"/>
          </p:nvPr>
        </p:nvSpPr>
        <p:spPr>
          <a:xfrm>
            <a:off x="7954354" y="4737070"/>
            <a:ext cx="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 b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71"/>
          <p:cNvSpPr txBox="1"/>
          <p:nvPr>
            <p:ph type="title"/>
          </p:nvPr>
        </p:nvSpPr>
        <p:spPr>
          <a:xfrm>
            <a:off x="628650" y="351482"/>
            <a:ext cx="78867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947"/>
              <a:buFont typeface="Arial"/>
              <a:buNone/>
            </a:pPr>
            <a:r>
              <a:rPr lang="de" sz="3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Strategieprozess – Zielsetzung und Grundsatzenzscheidungen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03" name="Google Shape;503;p71"/>
          <p:cNvSpPr txBox="1"/>
          <p:nvPr>
            <p:ph idx="1" type="body"/>
          </p:nvPr>
        </p:nvSpPr>
        <p:spPr>
          <a:xfrm>
            <a:off x="628650" y="1581909"/>
            <a:ext cx="7886700" cy="29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 fontScale="85000" lnSpcReduction="20000"/>
          </a:bodyPr>
          <a:lstStyle/>
          <a:p>
            <a:pPr indent="-35814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Strukturiertes Werkzeug nutzen (RISE-DE)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814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Befristung der Strategie auf 2 Jahre (2023-2025) gemäß Projektplan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814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Leitung des Strategieprozesses durch IN-FDM-BB Data Steward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814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Strategie sollte in Absprache mit für FD relevanten Akteuren geschehen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814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Nachhaltige Strukturen schaffen (FD-Governance)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814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Forschungsdatenstrategie des Landes Brandenburg berücksichtigen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71"/>
          <p:cNvSpPr txBox="1"/>
          <p:nvPr>
            <p:ph idx="11" type="ftr"/>
          </p:nvPr>
        </p:nvSpPr>
        <p:spPr>
          <a:xfrm>
            <a:off x="1716655" y="4737070"/>
            <a:ext cx="6048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Forschungsdatenmanagement in Brandenburg</a:t>
            </a:r>
            <a:endParaRPr/>
          </a:p>
        </p:txBody>
      </p:sp>
      <p:sp>
        <p:nvSpPr>
          <p:cNvPr id="505" name="Google Shape;505;p71"/>
          <p:cNvSpPr txBox="1"/>
          <p:nvPr>
            <p:ph idx="12" type="sldNum"/>
          </p:nvPr>
        </p:nvSpPr>
        <p:spPr>
          <a:xfrm>
            <a:off x="7954354" y="4737070"/>
            <a:ext cx="617068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 b="0"/>
          </a:p>
        </p:txBody>
      </p:sp>
      <p:sp>
        <p:nvSpPr>
          <p:cNvPr id="506" name="Google Shape;506;p71"/>
          <p:cNvSpPr txBox="1"/>
          <p:nvPr>
            <p:ph idx="1" type="body"/>
          </p:nvPr>
        </p:nvSpPr>
        <p:spPr>
          <a:xfrm>
            <a:off x="7712550" y="4325282"/>
            <a:ext cx="1934700" cy="419100"/>
          </a:xfrm>
          <a:prstGeom prst="rect">
            <a:avLst/>
          </a:prstGeom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/>
              <a:t>MWFK</a:t>
            </a:r>
            <a:r>
              <a:rPr lang="de" sz="1000"/>
              <a:t>, 2022.</a:t>
            </a:r>
            <a:endParaRPr sz="1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72"/>
          <p:cNvSpPr txBox="1"/>
          <p:nvPr>
            <p:ph type="title"/>
          </p:nvPr>
        </p:nvSpPr>
        <p:spPr>
          <a:xfrm>
            <a:off x="628650" y="351482"/>
            <a:ext cx="78867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947"/>
              <a:buFont typeface="Arial"/>
              <a:buNone/>
            </a:pPr>
            <a:r>
              <a:rPr lang="de" sz="3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Strategieprozess – RISE-DE Referenzmodell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12" name="Google Shape;512;p72"/>
          <p:cNvSpPr txBox="1"/>
          <p:nvPr>
            <p:ph idx="1" type="body"/>
          </p:nvPr>
        </p:nvSpPr>
        <p:spPr>
          <a:xfrm>
            <a:off x="628650" y="1581909"/>
            <a:ext cx="7886700" cy="29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 fontScale="77500" lnSpcReduction="10000"/>
          </a:bodyPr>
          <a:lstStyle/>
          <a:p>
            <a:pPr indent="-34671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Referenzmodell für Strategieprozesse im institutionellen FDM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671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maßgeschneidertes Werkzeug, das den spezifischen Anforderungen und Bedürfnissen der deutschen Wissenschaftslandschaft gerecht wird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671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bietet einen Bewertungsrahmen zur Selbstevaluation und Zielbestimmung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671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eignet sich als Werkzeug zur Gestaltung einer strukturierten, Stakeholder-orientierten Strategieentwicklung für das FDM an Hochschulen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671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Gliedert sich in 8 Themenbereiche mit 25 einzelnen Themen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72"/>
          <p:cNvSpPr txBox="1"/>
          <p:nvPr>
            <p:ph idx="11" type="ftr"/>
          </p:nvPr>
        </p:nvSpPr>
        <p:spPr>
          <a:xfrm>
            <a:off x="1716655" y="4737070"/>
            <a:ext cx="604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Forschungsdatenmanagement in Brandenburg</a:t>
            </a:r>
            <a:endParaRPr/>
          </a:p>
        </p:txBody>
      </p:sp>
      <p:sp>
        <p:nvSpPr>
          <p:cNvPr id="514" name="Google Shape;514;p72"/>
          <p:cNvSpPr txBox="1"/>
          <p:nvPr>
            <p:ph idx="12" type="sldNum"/>
          </p:nvPr>
        </p:nvSpPr>
        <p:spPr>
          <a:xfrm>
            <a:off x="7954354" y="4737070"/>
            <a:ext cx="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 b="0"/>
          </a:p>
        </p:txBody>
      </p:sp>
      <p:sp>
        <p:nvSpPr>
          <p:cNvPr id="515" name="Google Shape;515;p72"/>
          <p:cNvSpPr txBox="1"/>
          <p:nvPr>
            <p:ph idx="1" type="body"/>
          </p:nvPr>
        </p:nvSpPr>
        <p:spPr>
          <a:xfrm>
            <a:off x="7477875" y="4317982"/>
            <a:ext cx="1934700" cy="419100"/>
          </a:xfrm>
          <a:prstGeom prst="rect">
            <a:avLst/>
          </a:prstGeom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/>
              <a:t>Hartmann</a:t>
            </a:r>
            <a:r>
              <a:rPr lang="de" sz="1000"/>
              <a:t>, 2019.</a:t>
            </a:r>
            <a:endParaRPr sz="1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73"/>
          <p:cNvSpPr txBox="1"/>
          <p:nvPr>
            <p:ph type="title"/>
          </p:nvPr>
        </p:nvSpPr>
        <p:spPr>
          <a:xfrm>
            <a:off x="628650" y="351482"/>
            <a:ext cx="78867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947"/>
              <a:buFont typeface="Arial"/>
              <a:buNone/>
            </a:pPr>
            <a:r>
              <a:rPr lang="de" sz="3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Strategieprozess – Zielsetzung und Grundsatzenzscheidungen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21" name="Google Shape;521;p73"/>
          <p:cNvSpPr txBox="1"/>
          <p:nvPr>
            <p:ph idx="11" type="ftr"/>
          </p:nvPr>
        </p:nvSpPr>
        <p:spPr>
          <a:xfrm>
            <a:off x="1716655" y="4737070"/>
            <a:ext cx="604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Forschungsdatenmanagement in Brandenburg</a:t>
            </a:r>
            <a:endParaRPr/>
          </a:p>
        </p:txBody>
      </p:sp>
      <p:sp>
        <p:nvSpPr>
          <p:cNvPr id="522" name="Google Shape;522;p73"/>
          <p:cNvSpPr txBox="1"/>
          <p:nvPr>
            <p:ph idx="12" type="sldNum"/>
          </p:nvPr>
        </p:nvSpPr>
        <p:spPr>
          <a:xfrm>
            <a:off x="7954354" y="4737070"/>
            <a:ext cx="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 b="0"/>
          </a:p>
        </p:txBody>
      </p:sp>
      <p:sp>
        <p:nvSpPr>
          <p:cNvPr id="523" name="Google Shape;523;p73"/>
          <p:cNvSpPr txBox="1"/>
          <p:nvPr>
            <p:ph idx="1" type="body"/>
          </p:nvPr>
        </p:nvSpPr>
        <p:spPr>
          <a:xfrm>
            <a:off x="7712550" y="4325282"/>
            <a:ext cx="1934700" cy="419100"/>
          </a:xfrm>
          <a:prstGeom prst="rect">
            <a:avLst/>
          </a:prstGeom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/>
              <a:t>Jacob, 2022.</a:t>
            </a:r>
            <a:endParaRPr sz="1000"/>
          </a:p>
        </p:txBody>
      </p:sp>
      <p:pic>
        <p:nvPicPr>
          <p:cNvPr id="524" name="Google Shape;524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350" y="1484399"/>
            <a:ext cx="6733907" cy="28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74"/>
          <p:cNvSpPr txBox="1"/>
          <p:nvPr>
            <p:ph type="title"/>
          </p:nvPr>
        </p:nvSpPr>
        <p:spPr>
          <a:xfrm>
            <a:off x="628650" y="351482"/>
            <a:ext cx="78867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3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Strategieprozess – Zeitplan</a:t>
            </a:r>
            <a:r>
              <a:rPr lang="de" sz="3800">
                <a:solidFill>
                  <a:srgbClr val="004D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530" name="Google Shape;530;p74"/>
          <p:cNvSpPr txBox="1"/>
          <p:nvPr>
            <p:ph idx="11" type="ftr"/>
          </p:nvPr>
        </p:nvSpPr>
        <p:spPr>
          <a:xfrm>
            <a:off x="1716655" y="4737070"/>
            <a:ext cx="604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Forschungsdatenmanagement in Brandenburg</a:t>
            </a:r>
            <a:endParaRPr/>
          </a:p>
        </p:txBody>
      </p:sp>
      <p:sp>
        <p:nvSpPr>
          <p:cNvPr id="531" name="Google Shape;531;p74"/>
          <p:cNvSpPr txBox="1"/>
          <p:nvPr>
            <p:ph idx="12" type="sldNum"/>
          </p:nvPr>
        </p:nvSpPr>
        <p:spPr>
          <a:xfrm>
            <a:off x="7954354" y="4737070"/>
            <a:ext cx="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 b="0"/>
          </a:p>
        </p:txBody>
      </p:sp>
      <p:sp>
        <p:nvSpPr>
          <p:cNvPr id="532" name="Google Shape;532;p74"/>
          <p:cNvSpPr txBox="1"/>
          <p:nvPr>
            <p:ph idx="1" type="body"/>
          </p:nvPr>
        </p:nvSpPr>
        <p:spPr>
          <a:xfrm>
            <a:off x="7712550" y="4325282"/>
            <a:ext cx="1934700" cy="419100"/>
          </a:xfrm>
          <a:prstGeom prst="rect">
            <a:avLst/>
          </a:prstGeom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/>
              <a:t>Wolff</a:t>
            </a:r>
            <a:r>
              <a:rPr lang="de" sz="1000"/>
              <a:t>, 2024.</a:t>
            </a:r>
            <a:endParaRPr sz="1000"/>
          </a:p>
        </p:txBody>
      </p:sp>
      <p:pic>
        <p:nvPicPr>
          <p:cNvPr id="533" name="Google Shape;533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1425149"/>
            <a:ext cx="3607953" cy="269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5328" y="1367882"/>
            <a:ext cx="3716799" cy="28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1475" y="4115600"/>
            <a:ext cx="542293" cy="4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2575" y="952675"/>
            <a:ext cx="542293" cy="4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75"/>
          <p:cNvSpPr txBox="1"/>
          <p:nvPr>
            <p:ph type="title"/>
          </p:nvPr>
        </p:nvSpPr>
        <p:spPr>
          <a:xfrm>
            <a:off x="628650" y="351482"/>
            <a:ext cx="78867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de" sz="322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Strategieprozess – Arbeitsgruppe</a:t>
            </a:r>
            <a:endParaRPr sz="322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de" sz="322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-Forschungsdatenmanagement (AG-FDM)</a:t>
            </a:r>
            <a:endParaRPr sz="322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75"/>
          <p:cNvSpPr txBox="1"/>
          <p:nvPr>
            <p:ph idx="1" type="body"/>
          </p:nvPr>
        </p:nvSpPr>
        <p:spPr>
          <a:xfrm>
            <a:off x="628650" y="1581909"/>
            <a:ext cx="7886700" cy="29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0" lvl="0" marL="127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75"/>
          <p:cNvSpPr txBox="1"/>
          <p:nvPr>
            <p:ph idx="11" type="ftr"/>
          </p:nvPr>
        </p:nvSpPr>
        <p:spPr>
          <a:xfrm>
            <a:off x="1716655" y="4737070"/>
            <a:ext cx="604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Forschungsdatenmanagement in Brandenburg</a:t>
            </a:r>
            <a:endParaRPr/>
          </a:p>
        </p:txBody>
      </p:sp>
      <p:sp>
        <p:nvSpPr>
          <p:cNvPr id="544" name="Google Shape;544;p75"/>
          <p:cNvSpPr txBox="1"/>
          <p:nvPr>
            <p:ph idx="12" type="sldNum"/>
          </p:nvPr>
        </p:nvSpPr>
        <p:spPr>
          <a:xfrm>
            <a:off x="7954354" y="4737070"/>
            <a:ext cx="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 b="0"/>
          </a:p>
        </p:txBody>
      </p:sp>
      <p:sp>
        <p:nvSpPr>
          <p:cNvPr id="545" name="Google Shape;545;p75"/>
          <p:cNvSpPr txBox="1"/>
          <p:nvPr>
            <p:ph idx="1" type="body"/>
          </p:nvPr>
        </p:nvSpPr>
        <p:spPr>
          <a:xfrm>
            <a:off x="7712550" y="4325282"/>
            <a:ext cx="1934700" cy="419100"/>
          </a:xfrm>
          <a:prstGeom prst="rect">
            <a:avLst/>
          </a:prstGeom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/>
              <a:t>Wolff</a:t>
            </a:r>
            <a:r>
              <a:rPr lang="de" sz="1000"/>
              <a:t>, 2022.</a:t>
            </a:r>
            <a:endParaRPr sz="1000"/>
          </a:p>
        </p:txBody>
      </p:sp>
      <p:pic>
        <p:nvPicPr>
          <p:cNvPr id="546" name="Google Shape;546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1967499"/>
            <a:ext cx="7886700" cy="1437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76"/>
          <p:cNvSpPr txBox="1"/>
          <p:nvPr>
            <p:ph type="title"/>
          </p:nvPr>
        </p:nvSpPr>
        <p:spPr>
          <a:xfrm>
            <a:off x="628650" y="351475"/>
            <a:ext cx="44283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de" sz="262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Strategieprozess – Stakeholder-</a:t>
            </a:r>
            <a:endParaRPr sz="262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de" sz="262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absprachen</a:t>
            </a:r>
            <a:endParaRPr sz="262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76"/>
          <p:cNvSpPr txBox="1"/>
          <p:nvPr>
            <p:ph idx="11" type="ftr"/>
          </p:nvPr>
        </p:nvSpPr>
        <p:spPr>
          <a:xfrm>
            <a:off x="1716655" y="4737070"/>
            <a:ext cx="604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Forschungsdatenmanagement in Brandenburg</a:t>
            </a:r>
            <a:endParaRPr/>
          </a:p>
        </p:txBody>
      </p:sp>
      <p:sp>
        <p:nvSpPr>
          <p:cNvPr id="553" name="Google Shape;553;p76"/>
          <p:cNvSpPr txBox="1"/>
          <p:nvPr>
            <p:ph idx="12" type="sldNum"/>
          </p:nvPr>
        </p:nvSpPr>
        <p:spPr>
          <a:xfrm>
            <a:off x="7954354" y="4737070"/>
            <a:ext cx="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 b="0"/>
          </a:p>
        </p:txBody>
      </p:sp>
      <p:sp>
        <p:nvSpPr>
          <p:cNvPr id="554" name="Google Shape;554;p76"/>
          <p:cNvSpPr txBox="1"/>
          <p:nvPr>
            <p:ph idx="1" type="body"/>
          </p:nvPr>
        </p:nvSpPr>
        <p:spPr>
          <a:xfrm>
            <a:off x="628650" y="4230057"/>
            <a:ext cx="1934700" cy="419100"/>
          </a:xfrm>
          <a:prstGeom prst="rect">
            <a:avLst/>
          </a:prstGeom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/>
              <a:t>Wolff</a:t>
            </a:r>
            <a:r>
              <a:rPr lang="de" sz="1000"/>
              <a:t>, 2024.</a:t>
            </a:r>
            <a:endParaRPr sz="1000"/>
          </a:p>
        </p:txBody>
      </p:sp>
      <p:pic>
        <p:nvPicPr>
          <p:cNvPr id="555" name="Google Shape;555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0595" y="351475"/>
            <a:ext cx="4074030" cy="414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77"/>
          <p:cNvSpPr txBox="1"/>
          <p:nvPr>
            <p:ph type="title"/>
          </p:nvPr>
        </p:nvSpPr>
        <p:spPr>
          <a:xfrm>
            <a:off x="628650" y="351482"/>
            <a:ext cx="78867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947"/>
              <a:buFont typeface="Arial"/>
              <a:buNone/>
            </a:pPr>
            <a:r>
              <a:rPr lang="de" sz="3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Strategieprozess – Forschungsdaten-Governance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61" name="Google Shape;561;p77"/>
          <p:cNvSpPr txBox="1"/>
          <p:nvPr>
            <p:ph idx="1" type="body"/>
          </p:nvPr>
        </p:nvSpPr>
        <p:spPr>
          <a:xfrm>
            <a:off x="628650" y="1581909"/>
            <a:ext cx="7886700" cy="29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0" lvl="0" marL="127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77"/>
          <p:cNvSpPr txBox="1"/>
          <p:nvPr>
            <p:ph idx="11" type="ftr"/>
          </p:nvPr>
        </p:nvSpPr>
        <p:spPr>
          <a:xfrm>
            <a:off x="1716655" y="4737070"/>
            <a:ext cx="604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Forschungsdatenmanagement in Brandenburg</a:t>
            </a:r>
            <a:endParaRPr/>
          </a:p>
        </p:txBody>
      </p:sp>
      <p:sp>
        <p:nvSpPr>
          <p:cNvPr id="563" name="Google Shape;563;p77"/>
          <p:cNvSpPr txBox="1"/>
          <p:nvPr>
            <p:ph idx="12" type="sldNum"/>
          </p:nvPr>
        </p:nvSpPr>
        <p:spPr>
          <a:xfrm>
            <a:off x="7954354" y="4737070"/>
            <a:ext cx="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 b="0"/>
          </a:p>
        </p:txBody>
      </p:sp>
      <p:sp>
        <p:nvSpPr>
          <p:cNvPr id="564" name="Google Shape;564;p77"/>
          <p:cNvSpPr txBox="1"/>
          <p:nvPr>
            <p:ph idx="1" type="body"/>
          </p:nvPr>
        </p:nvSpPr>
        <p:spPr>
          <a:xfrm>
            <a:off x="7712550" y="4325282"/>
            <a:ext cx="1934700" cy="419100"/>
          </a:xfrm>
          <a:prstGeom prst="rect">
            <a:avLst/>
          </a:prstGeom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/>
              <a:t>Wolff</a:t>
            </a:r>
            <a:r>
              <a:rPr lang="de" sz="1000"/>
              <a:t>, 2024.</a:t>
            </a:r>
            <a:endParaRPr sz="1000"/>
          </a:p>
        </p:txBody>
      </p:sp>
      <p:pic>
        <p:nvPicPr>
          <p:cNvPr id="565" name="Google Shape;565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6650" y="1440888"/>
            <a:ext cx="5030095" cy="3070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78"/>
          <p:cNvSpPr txBox="1"/>
          <p:nvPr>
            <p:ph type="title"/>
          </p:nvPr>
        </p:nvSpPr>
        <p:spPr>
          <a:xfrm>
            <a:off x="628650" y="351482"/>
            <a:ext cx="78867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3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Vorteile des Strategieprozesses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71" name="Google Shape;571;p78"/>
          <p:cNvSpPr txBox="1"/>
          <p:nvPr>
            <p:ph idx="1" type="body"/>
          </p:nvPr>
        </p:nvSpPr>
        <p:spPr>
          <a:xfrm>
            <a:off x="628650" y="1581909"/>
            <a:ext cx="7886700" cy="29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 fontScale="70000" lnSpcReduction="20000"/>
          </a:bodyPr>
          <a:lstStyle/>
          <a:p>
            <a:pPr indent="-35306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FD-Strukturen einer Einrichtung analysieren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306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Nachhaltige FD-Strukturen aufbauen (FD-Governance)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306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Wahrnehmung für das FDM gestärkt (Gremiengänge)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306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FDM bekam Momentum an der ganzen Hochschule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306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Kleine Hochschule kann von Leistungen aus dem Verbund profitieren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78"/>
          <p:cNvSpPr txBox="1"/>
          <p:nvPr>
            <p:ph idx="11" type="ftr"/>
          </p:nvPr>
        </p:nvSpPr>
        <p:spPr>
          <a:xfrm>
            <a:off x="1716655" y="4737070"/>
            <a:ext cx="604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Forschungsdatenmanagement in Brandenburg</a:t>
            </a:r>
            <a:endParaRPr/>
          </a:p>
        </p:txBody>
      </p:sp>
      <p:sp>
        <p:nvSpPr>
          <p:cNvPr id="573" name="Google Shape;573;p78"/>
          <p:cNvSpPr txBox="1"/>
          <p:nvPr>
            <p:ph idx="12" type="sldNum"/>
          </p:nvPr>
        </p:nvSpPr>
        <p:spPr>
          <a:xfrm>
            <a:off x="7954354" y="4737070"/>
            <a:ext cx="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 b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79"/>
          <p:cNvSpPr txBox="1"/>
          <p:nvPr>
            <p:ph type="title"/>
          </p:nvPr>
        </p:nvSpPr>
        <p:spPr>
          <a:xfrm>
            <a:off x="628650" y="351482"/>
            <a:ext cx="78867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3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Literatur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79" name="Google Shape;579;p79"/>
          <p:cNvSpPr txBox="1"/>
          <p:nvPr>
            <p:ph idx="1" type="body"/>
          </p:nvPr>
        </p:nvSpPr>
        <p:spPr>
          <a:xfrm>
            <a:off x="628650" y="1581909"/>
            <a:ext cx="7886700" cy="29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 fontScale="25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2533"/>
              <a:buFont typeface="Arial"/>
              <a:buNone/>
            </a:pPr>
            <a:r>
              <a:rPr lang="de" sz="338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Della Chiesa, S. (2023). </a:t>
            </a:r>
            <a:r>
              <a:rPr i="1" lang="de" sz="338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Transformative Power of a Data Steward.</a:t>
            </a:r>
            <a:r>
              <a:rPr i="1" lang="de" sz="3381">
                <a:solidFill>
                  <a:schemeClr val="dk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de" sz="338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https://doi.org/10.5281/ZENODO.8378528</a:t>
            </a:r>
            <a:endParaRPr sz="338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2533"/>
              <a:buFont typeface="Arial"/>
              <a:buNone/>
            </a:pPr>
            <a:r>
              <a:rPr lang="de" sz="338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Hartmann, N. K., Jacob, B. &amp; Weiß, N. (2019). RISE-DE – Referenzmodell für Strategieprozesse im institutionellen Forschungsdatenmanagement.</a:t>
            </a:r>
            <a:r>
              <a:rPr lang="de" sz="3381">
                <a:solidFill>
                  <a:schemeClr val="dk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de" sz="338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https://doi.org/10.5281/ZENODO.2549343</a:t>
            </a:r>
            <a:r>
              <a:rPr lang="de" sz="338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338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2533"/>
              <a:buFont typeface="Arial"/>
              <a:buNone/>
            </a:pPr>
            <a:r>
              <a:rPr lang="de" sz="338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Jacob, B. (2022). RISE-DE – Referenzmodell für Strategieprozesse im institutionellen Forschungsdatenmanagement.</a:t>
            </a:r>
            <a:r>
              <a:rPr lang="de" sz="3381">
                <a:solidFill>
                  <a:schemeClr val="dk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de" sz="338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https://escience.aip.de/ak-forschungsdaten/wp-content/uploads/2022/07/2022-06-22-RISE-DE-%E2%80%93-Referenzmodell.pdf</a:t>
            </a:r>
            <a:endParaRPr sz="338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2533"/>
              <a:buFont typeface="Arial"/>
              <a:buNone/>
            </a:pPr>
            <a:r>
              <a:rPr lang="de" sz="338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MWFK. (2022). Forschungsdatenstrategie für das Land Brandenburg.</a:t>
            </a:r>
            <a:r>
              <a:rPr lang="de" sz="3381">
                <a:solidFill>
                  <a:schemeClr val="dk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de" sz="338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https://mwfk.brandenburg.de/sixcms/media.php/9/MWFK_Forschungsdatenstrategie_Barrierefrei.pdf</a:t>
            </a:r>
            <a:endParaRPr sz="338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2533"/>
              <a:buFont typeface="Arial"/>
              <a:buNone/>
            </a:pPr>
            <a:r>
              <a:rPr lang="de" sz="338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Wolff, I., &amp; Spiecker, C. (2024). Die Entwicklung einer Forschungsdatenstrategie für eine kleine Hochschule im Verbund FDM-BB am Beispiel der HNEE. RDA Deutschland Tagung 2024, Potsdam. Zenodo.</a:t>
            </a:r>
            <a:r>
              <a:rPr lang="de" sz="3381">
                <a:solidFill>
                  <a:schemeClr val="dk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de" sz="338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https://doi.org/10.5281/zenodo.10692747</a:t>
            </a:r>
            <a:endParaRPr sz="338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2533"/>
              <a:buFont typeface="Arial"/>
              <a:buNone/>
            </a:pPr>
            <a:r>
              <a:rPr lang="de" sz="338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Wolff, I. (2023). Forschungsdatenstrategie 2023 - 2025.</a:t>
            </a:r>
            <a:r>
              <a:rPr lang="de" sz="3381">
                <a:solidFill>
                  <a:schemeClr val="dk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de" sz="338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https://doi.org/10.57741/OPUS4-677</a:t>
            </a:r>
            <a:endParaRPr sz="338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26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79"/>
          <p:cNvSpPr txBox="1"/>
          <p:nvPr>
            <p:ph idx="11" type="ftr"/>
          </p:nvPr>
        </p:nvSpPr>
        <p:spPr>
          <a:xfrm>
            <a:off x="1716655" y="4737070"/>
            <a:ext cx="604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Forschungsdatenmanagement in Brandenburg</a:t>
            </a:r>
            <a:endParaRPr/>
          </a:p>
        </p:txBody>
      </p:sp>
      <p:sp>
        <p:nvSpPr>
          <p:cNvPr id="581" name="Google Shape;581;p79"/>
          <p:cNvSpPr txBox="1"/>
          <p:nvPr>
            <p:ph idx="12" type="sldNum"/>
          </p:nvPr>
        </p:nvSpPr>
        <p:spPr>
          <a:xfrm>
            <a:off x="7954354" y="4737070"/>
            <a:ext cx="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 b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p&#10;&#10;Description automatically generated" id="292" name="Google Shape;292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72836" y="424736"/>
            <a:ext cx="4543738" cy="4084924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53"/>
          <p:cNvSpPr txBox="1"/>
          <p:nvPr>
            <p:ph type="title"/>
          </p:nvPr>
        </p:nvSpPr>
        <p:spPr>
          <a:xfrm>
            <a:off x="628650" y="351482"/>
            <a:ext cx="78867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IBM Plex Sans SemiBold"/>
              <a:buNone/>
            </a:pPr>
            <a:r>
              <a:rPr lang="de"/>
              <a:t>Die Landesinitiative </a:t>
            </a:r>
            <a:br>
              <a:rPr lang="de"/>
            </a:br>
            <a:r>
              <a:rPr lang="de"/>
              <a:t>FDM-BB</a:t>
            </a:r>
            <a:endParaRPr/>
          </a:p>
        </p:txBody>
      </p:sp>
      <p:sp>
        <p:nvSpPr>
          <p:cNvPr id="294" name="Google Shape;294;p53"/>
          <p:cNvSpPr txBox="1"/>
          <p:nvPr>
            <p:ph idx="1" type="body"/>
          </p:nvPr>
        </p:nvSpPr>
        <p:spPr>
          <a:xfrm>
            <a:off x="628649" y="1429492"/>
            <a:ext cx="4205678" cy="260476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 fontScale="92500" lnSpcReduction="20000"/>
          </a:bodyPr>
          <a:lstStyle/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de"/>
              <a:t>Verbund aller acht staatlichen, forschenden Hochschulen + außeruniversitärer Forschungseinrichtungen (seit 2019)</a:t>
            </a:r>
            <a:endParaRPr/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b="1" lang="de"/>
              <a:t>Ziel: </a:t>
            </a:r>
            <a:r>
              <a:rPr lang="de"/>
              <a:t>Institutionalisierung von Forschungsdatenmanagement in Brandenburg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90000"/>
              <a:buFont typeface="Calibri"/>
              <a:buChar char="•"/>
            </a:pPr>
            <a:r>
              <a:rPr lang="de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Forschungsdatenstrategie für das Land Brandenburg</a:t>
            </a:r>
            <a:r>
              <a:rPr lang="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(2021) </a:t>
            </a:r>
            <a:endParaRPr/>
          </a:p>
          <a:p>
            <a:pPr indent="-6350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r>
              <a:t/>
            </a:r>
            <a:endParaRPr/>
          </a:p>
          <a:p>
            <a:pPr indent="-6350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295" name="Google Shape;295;p53"/>
          <p:cNvSpPr txBox="1"/>
          <p:nvPr>
            <p:ph idx="11" type="ftr"/>
          </p:nvPr>
        </p:nvSpPr>
        <p:spPr>
          <a:xfrm>
            <a:off x="1716655" y="4737070"/>
            <a:ext cx="6048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Forschungsdatenmanagement in Brandenburg</a:t>
            </a:r>
            <a:endParaRPr/>
          </a:p>
        </p:txBody>
      </p:sp>
      <p:sp>
        <p:nvSpPr>
          <p:cNvPr id="296" name="Google Shape;296;p53"/>
          <p:cNvSpPr txBox="1"/>
          <p:nvPr>
            <p:ph idx="12" type="sldNum"/>
          </p:nvPr>
        </p:nvSpPr>
        <p:spPr>
          <a:xfrm>
            <a:off x="7954354" y="4737070"/>
            <a:ext cx="617068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 b="0"/>
          </a:p>
        </p:txBody>
      </p:sp>
      <p:sp>
        <p:nvSpPr>
          <p:cNvPr id="297" name="Google Shape;297;p53"/>
          <p:cNvSpPr/>
          <p:nvPr/>
        </p:nvSpPr>
        <p:spPr>
          <a:xfrm>
            <a:off x="5094514" y="132586"/>
            <a:ext cx="1246910" cy="7984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98" name="Google Shape;298;p53"/>
          <p:cNvSpPr/>
          <p:nvPr/>
        </p:nvSpPr>
        <p:spPr>
          <a:xfrm>
            <a:off x="4874725" y="3348455"/>
            <a:ext cx="1275000" cy="6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80"/>
          <p:cNvSpPr txBox="1"/>
          <p:nvPr>
            <p:ph type="title"/>
          </p:nvPr>
        </p:nvSpPr>
        <p:spPr>
          <a:xfrm>
            <a:off x="623887" y="931656"/>
            <a:ext cx="7886699" cy="170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IBM Plex Sans Medium"/>
              <a:buNone/>
            </a:pPr>
            <a:r>
              <a:rPr lang="de"/>
              <a:t>Qualifizierung</a:t>
            </a:r>
            <a:endParaRPr/>
          </a:p>
        </p:txBody>
      </p:sp>
      <p:sp>
        <p:nvSpPr>
          <p:cNvPr id="587" name="Google Shape;587;p80"/>
          <p:cNvSpPr txBox="1"/>
          <p:nvPr>
            <p:ph idx="1" type="body"/>
          </p:nvPr>
        </p:nvSpPr>
        <p:spPr>
          <a:xfrm>
            <a:off x="623887" y="2777862"/>
            <a:ext cx="7886700" cy="12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e"/>
              <a:t>Zertifikatskurse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e"/>
              <a:t>Beratung</a:t>
            </a:r>
            <a:endParaRPr/>
          </a:p>
        </p:txBody>
      </p:sp>
      <p:sp>
        <p:nvSpPr>
          <p:cNvPr id="588" name="Google Shape;588;p80"/>
          <p:cNvSpPr txBox="1"/>
          <p:nvPr>
            <p:ph idx="12" type="sldNum"/>
          </p:nvPr>
        </p:nvSpPr>
        <p:spPr>
          <a:xfrm>
            <a:off x="7954354" y="4737070"/>
            <a:ext cx="617068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589" name="Google Shape;589;p80"/>
          <p:cNvSpPr txBox="1"/>
          <p:nvPr>
            <p:ph idx="11" type="ftr"/>
          </p:nvPr>
        </p:nvSpPr>
        <p:spPr>
          <a:xfrm>
            <a:off x="1716655" y="4737070"/>
            <a:ext cx="6048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Forschungsdatenmanagement in Brandenburg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81"/>
          <p:cNvSpPr txBox="1"/>
          <p:nvPr>
            <p:ph type="title"/>
          </p:nvPr>
        </p:nvSpPr>
        <p:spPr>
          <a:xfrm>
            <a:off x="623887" y="931656"/>
            <a:ext cx="7886700" cy="170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IBM Plex Sans Medium"/>
              <a:buNone/>
            </a:pPr>
            <a:r>
              <a:rPr lang="de"/>
              <a:t>Erstellung modularer Zertifikatskurse</a:t>
            </a:r>
            <a:endParaRPr/>
          </a:p>
        </p:txBody>
      </p:sp>
      <p:sp>
        <p:nvSpPr>
          <p:cNvPr id="595" name="Google Shape;595;p81"/>
          <p:cNvSpPr txBox="1"/>
          <p:nvPr>
            <p:ph idx="1" type="body"/>
          </p:nvPr>
        </p:nvSpPr>
        <p:spPr>
          <a:xfrm>
            <a:off x="623887" y="2777862"/>
            <a:ext cx="7886700" cy="12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de"/>
              <a:t>Sprecherin: Claudia Haase (Brandenburgische Technische Universität Cottbus-Senftenberg)</a:t>
            </a:r>
            <a:endParaRPr/>
          </a:p>
        </p:txBody>
      </p:sp>
      <p:sp>
        <p:nvSpPr>
          <p:cNvPr id="596" name="Google Shape;596;p81"/>
          <p:cNvSpPr txBox="1"/>
          <p:nvPr>
            <p:ph idx="12" type="sldNum"/>
          </p:nvPr>
        </p:nvSpPr>
        <p:spPr>
          <a:xfrm>
            <a:off x="7954354" y="4737070"/>
            <a:ext cx="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597" name="Google Shape;597;p81"/>
          <p:cNvSpPr txBox="1"/>
          <p:nvPr>
            <p:ph idx="11" type="ftr"/>
          </p:nvPr>
        </p:nvSpPr>
        <p:spPr>
          <a:xfrm>
            <a:off x="1716655" y="4737070"/>
            <a:ext cx="604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Forschungsdatenmanagement in Brandenburg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82"/>
          <p:cNvSpPr txBox="1"/>
          <p:nvPr>
            <p:ph type="title"/>
          </p:nvPr>
        </p:nvSpPr>
        <p:spPr>
          <a:xfrm>
            <a:off x="628650" y="351482"/>
            <a:ext cx="78867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IBM Plex Sans SemiBold"/>
              <a:buNone/>
            </a:pPr>
            <a:r>
              <a:rPr lang="de"/>
              <a:t>Rahmenbedingungen</a:t>
            </a:r>
            <a:endParaRPr/>
          </a:p>
        </p:txBody>
      </p:sp>
      <p:sp>
        <p:nvSpPr>
          <p:cNvPr id="603" name="Google Shape;603;p82"/>
          <p:cNvSpPr txBox="1"/>
          <p:nvPr>
            <p:ph idx="1" type="body"/>
          </p:nvPr>
        </p:nvSpPr>
        <p:spPr>
          <a:xfrm>
            <a:off x="628650" y="1382159"/>
            <a:ext cx="7886700" cy="29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-17780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de"/>
              <a:t>2 Zielgruppen</a:t>
            </a:r>
            <a:endParaRPr/>
          </a:p>
          <a:p>
            <a:pPr indent="-171450" lvl="1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de"/>
              <a:t>Studierende</a:t>
            </a:r>
            <a:endParaRPr/>
          </a:p>
          <a:p>
            <a:pPr indent="-171450" lvl="1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de"/>
              <a:t>Forschende &amp; FDM-Verantwortliche</a:t>
            </a:r>
            <a:endParaRPr/>
          </a:p>
          <a:p>
            <a:pPr indent="-17780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de"/>
              <a:t>Veröffentlichung der Lehrmaterialien als Open Educational Resources (OER)</a:t>
            </a:r>
            <a:endParaRPr/>
          </a:p>
          <a:p>
            <a:pPr indent="-17780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de"/>
              <a:t>keine Teilnahmegebühr</a:t>
            </a:r>
            <a:endParaRPr/>
          </a:p>
          <a:p>
            <a:pPr indent="-17780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"/>
              <a:t>keine Vergütung der Dozierenden</a:t>
            </a:r>
            <a:endParaRPr/>
          </a:p>
        </p:txBody>
      </p:sp>
      <p:sp>
        <p:nvSpPr>
          <p:cNvPr id="604" name="Google Shape;604;p82"/>
          <p:cNvSpPr txBox="1"/>
          <p:nvPr>
            <p:ph idx="11" type="ftr"/>
          </p:nvPr>
        </p:nvSpPr>
        <p:spPr>
          <a:xfrm>
            <a:off x="1716655" y="4737070"/>
            <a:ext cx="604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Forschungsdatenmanagement in Brandenburg</a:t>
            </a:r>
            <a:endParaRPr/>
          </a:p>
        </p:txBody>
      </p:sp>
      <p:sp>
        <p:nvSpPr>
          <p:cNvPr id="605" name="Google Shape;605;p82"/>
          <p:cNvSpPr txBox="1"/>
          <p:nvPr>
            <p:ph idx="12" type="sldNum"/>
          </p:nvPr>
        </p:nvSpPr>
        <p:spPr>
          <a:xfrm>
            <a:off x="7954354" y="4737070"/>
            <a:ext cx="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83"/>
          <p:cNvSpPr txBox="1"/>
          <p:nvPr>
            <p:ph type="title"/>
          </p:nvPr>
        </p:nvSpPr>
        <p:spPr>
          <a:xfrm>
            <a:off x="628650" y="351482"/>
            <a:ext cx="78867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IBM Plex Sans SemiBold"/>
              <a:buNone/>
            </a:pPr>
            <a:r>
              <a:rPr lang="de"/>
              <a:t>Bedarfserhebung</a:t>
            </a:r>
            <a:endParaRPr/>
          </a:p>
        </p:txBody>
      </p:sp>
      <p:sp>
        <p:nvSpPr>
          <p:cNvPr id="611" name="Google Shape;611;p83"/>
          <p:cNvSpPr txBox="1"/>
          <p:nvPr>
            <p:ph idx="1" type="body"/>
          </p:nvPr>
        </p:nvSpPr>
        <p:spPr>
          <a:xfrm>
            <a:off x="628650" y="1382159"/>
            <a:ext cx="7886700" cy="29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-17780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"/>
              <a:t>Haase, C., Mertzen, D., Schreiber, S., &amp; Schneemann, C. (2023). W 2.1.3 Bedarfserhebung mit Literaturrecherche und explorativen Interviews zur Konzeption und Durchführung modularer FDM-Zertifikatskurse für FDM-Verantwortliche, Forschende und Studierende. Zenodo. </a:t>
            </a:r>
            <a:r>
              <a:rPr lang="de" u="sng">
                <a:solidFill>
                  <a:schemeClr val="hlink"/>
                </a:solidFill>
                <a:hlinkClick r:id="rId3"/>
              </a:rPr>
              <a:t>https://doi.org/10.5281/zenodo.8354945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83"/>
          <p:cNvSpPr txBox="1"/>
          <p:nvPr>
            <p:ph idx="11" type="ftr"/>
          </p:nvPr>
        </p:nvSpPr>
        <p:spPr>
          <a:xfrm>
            <a:off x="1716655" y="4737070"/>
            <a:ext cx="604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Forschungsdatenmanagement in Brandenburg</a:t>
            </a:r>
            <a:endParaRPr/>
          </a:p>
        </p:txBody>
      </p:sp>
      <p:sp>
        <p:nvSpPr>
          <p:cNvPr id="613" name="Google Shape;613;p83"/>
          <p:cNvSpPr txBox="1"/>
          <p:nvPr>
            <p:ph idx="12" type="sldNum"/>
          </p:nvPr>
        </p:nvSpPr>
        <p:spPr>
          <a:xfrm>
            <a:off x="7954354" y="4737070"/>
            <a:ext cx="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84"/>
          <p:cNvSpPr txBox="1"/>
          <p:nvPr>
            <p:ph type="title"/>
          </p:nvPr>
        </p:nvSpPr>
        <p:spPr>
          <a:xfrm>
            <a:off x="628650" y="351482"/>
            <a:ext cx="78867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IBM Plex Sans SemiBold"/>
              <a:buNone/>
            </a:pPr>
            <a:r>
              <a:rPr lang="de"/>
              <a:t>Konzept 1 – Studierende</a:t>
            </a:r>
            <a:endParaRPr/>
          </a:p>
        </p:txBody>
      </p:sp>
      <p:sp>
        <p:nvSpPr>
          <p:cNvPr id="619" name="Google Shape;619;p84"/>
          <p:cNvSpPr txBox="1"/>
          <p:nvPr>
            <p:ph idx="1" type="body"/>
          </p:nvPr>
        </p:nvSpPr>
        <p:spPr>
          <a:xfrm>
            <a:off x="628650" y="1382159"/>
            <a:ext cx="7886700" cy="29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 lnSpcReduction="10000"/>
          </a:bodyPr>
          <a:lstStyle/>
          <a:p>
            <a:pPr indent="-17780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de"/>
              <a:t>1 Woche in Vollzeit</a:t>
            </a:r>
            <a:endParaRPr/>
          </a:p>
          <a:p>
            <a:pPr indent="-171450" lvl="1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de"/>
              <a:t>vorlesungsfreie Zeit</a:t>
            </a:r>
            <a:endParaRPr/>
          </a:p>
          <a:p>
            <a:pPr indent="-171450" lvl="1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de"/>
              <a:t>20 Lehrveranstaltungen (je 90 Min.)</a:t>
            </a:r>
            <a:endParaRPr/>
          </a:p>
          <a:p>
            <a:pPr indent="-171450" lvl="1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de"/>
              <a:t>online</a:t>
            </a:r>
            <a:endParaRPr/>
          </a:p>
          <a:p>
            <a:pPr indent="-17780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"/>
              <a:t>2-4 ECTS</a:t>
            </a:r>
            <a:endParaRPr/>
          </a:p>
          <a:p>
            <a:pPr indent="-17780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de"/>
              <a:t>OER-Materialien:</a:t>
            </a:r>
            <a:endParaRPr/>
          </a:p>
          <a:p>
            <a:pPr indent="-190500" lvl="1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de"/>
              <a:t>Mertzen, D., Neuroth, H., Schneemann, C., Haase, C., Jacob, B., Mittelbach, J., Straka, J., Weise, K., &amp; Zeunert, M. (2024, Juli 1). Zertifikatskurs "Forschungsdatenmanagement für Studierende": Spring School 2024 der Landesinitiative für Forschungsdatenmanagement in Brandenburg. Zenodo. </a:t>
            </a:r>
            <a:r>
              <a:rPr lang="de" u="sng">
                <a:solidFill>
                  <a:schemeClr val="hlink"/>
                </a:solidFill>
                <a:hlinkClick r:id="rId3"/>
              </a:rPr>
              <a:t>https://doi.org/10.5281/zenodo.11564808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84"/>
          <p:cNvSpPr txBox="1"/>
          <p:nvPr>
            <p:ph idx="11" type="ftr"/>
          </p:nvPr>
        </p:nvSpPr>
        <p:spPr>
          <a:xfrm>
            <a:off x="1716655" y="4737070"/>
            <a:ext cx="604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Forschungsdatenmanagement in Brandenburg</a:t>
            </a:r>
            <a:endParaRPr/>
          </a:p>
        </p:txBody>
      </p:sp>
      <p:sp>
        <p:nvSpPr>
          <p:cNvPr id="621" name="Google Shape;621;p84"/>
          <p:cNvSpPr txBox="1"/>
          <p:nvPr>
            <p:ph idx="12" type="sldNum"/>
          </p:nvPr>
        </p:nvSpPr>
        <p:spPr>
          <a:xfrm>
            <a:off x="7954354" y="4737070"/>
            <a:ext cx="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85"/>
          <p:cNvSpPr txBox="1"/>
          <p:nvPr>
            <p:ph type="title"/>
          </p:nvPr>
        </p:nvSpPr>
        <p:spPr>
          <a:xfrm>
            <a:off x="628650" y="351482"/>
            <a:ext cx="78867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IBM Plex Sans SemiBold"/>
              <a:buNone/>
            </a:pPr>
            <a:r>
              <a:rPr lang="de"/>
              <a:t>Konzept 2 – Forschende &amp; FDM-Verantwortliche</a:t>
            </a:r>
            <a:endParaRPr/>
          </a:p>
        </p:txBody>
      </p:sp>
      <p:sp>
        <p:nvSpPr>
          <p:cNvPr id="627" name="Google Shape;627;p85"/>
          <p:cNvSpPr txBox="1"/>
          <p:nvPr>
            <p:ph idx="1" type="body"/>
          </p:nvPr>
        </p:nvSpPr>
        <p:spPr>
          <a:xfrm>
            <a:off x="628650" y="1382159"/>
            <a:ext cx="7886700" cy="29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-17780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de"/>
              <a:t>3 Teile</a:t>
            </a:r>
            <a:endParaRPr/>
          </a:p>
          <a:p>
            <a:pPr indent="-171450" lvl="1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de"/>
              <a:t>Selbstlernkurs zur Einführung in das Forschungsdatenmanagement</a:t>
            </a:r>
            <a:endParaRPr/>
          </a:p>
          <a:p>
            <a:pPr indent="-171450" lvl="1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de"/>
              <a:t>Eintägiges Präsenzmodul zur Vermittlung von didaktischen und Beratungskompetenzen</a:t>
            </a:r>
            <a:endParaRPr/>
          </a:p>
          <a:p>
            <a:pPr indent="-171450" lvl="1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de"/>
              <a:t>22 vertiefende Online-Module (je 90 Min.)</a:t>
            </a:r>
            <a:endParaRPr/>
          </a:p>
          <a:p>
            <a:pPr indent="-17780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de"/>
              <a:t>Zertifizierung über Microcredentials mit bis zu 3 Credit Points</a:t>
            </a:r>
            <a:endParaRPr/>
          </a:p>
          <a:p>
            <a:pPr indent="-171450" lvl="1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de"/>
              <a:t>Selbstlernkurs mit Aufgaben</a:t>
            </a:r>
            <a:endParaRPr/>
          </a:p>
          <a:p>
            <a:pPr indent="-171450" lvl="1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de"/>
              <a:t>Mind. 10 Lehrveranstaltungen + Reflexion</a:t>
            </a:r>
            <a:endParaRPr/>
          </a:p>
          <a:p>
            <a:pPr indent="-171450" lvl="1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de"/>
              <a:t>Vorbereitung &amp; Durchführung eines Moduls</a:t>
            </a:r>
            <a:endParaRPr/>
          </a:p>
        </p:txBody>
      </p:sp>
      <p:sp>
        <p:nvSpPr>
          <p:cNvPr id="628" name="Google Shape;628;p85"/>
          <p:cNvSpPr txBox="1"/>
          <p:nvPr>
            <p:ph idx="11" type="ftr"/>
          </p:nvPr>
        </p:nvSpPr>
        <p:spPr>
          <a:xfrm>
            <a:off x="1716655" y="4737070"/>
            <a:ext cx="604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Forschungsdatenmanagement in Brandenburg</a:t>
            </a:r>
            <a:endParaRPr/>
          </a:p>
        </p:txBody>
      </p:sp>
      <p:sp>
        <p:nvSpPr>
          <p:cNvPr id="629" name="Google Shape;629;p85"/>
          <p:cNvSpPr txBox="1"/>
          <p:nvPr>
            <p:ph idx="12" type="sldNum"/>
          </p:nvPr>
        </p:nvSpPr>
        <p:spPr>
          <a:xfrm>
            <a:off x="7954354" y="4737070"/>
            <a:ext cx="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86"/>
          <p:cNvSpPr txBox="1"/>
          <p:nvPr>
            <p:ph type="title"/>
          </p:nvPr>
        </p:nvSpPr>
        <p:spPr>
          <a:xfrm>
            <a:off x="628650" y="351482"/>
            <a:ext cx="78867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IBM Plex Sans SemiBold"/>
              <a:buNone/>
            </a:pPr>
            <a:r>
              <a:rPr lang="de"/>
              <a:t>Zusammenfassung &amp; Ausblick</a:t>
            </a:r>
            <a:endParaRPr/>
          </a:p>
        </p:txBody>
      </p:sp>
      <p:sp>
        <p:nvSpPr>
          <p:cNvPr id="635" name="Google Shape;635;p86"/>
          <p:cNvSpPr txBox="1"/>
          <p:nvPr>
            <p:ph idx="1" type="body"/>
          </p:nvPr>
        </p:nvSpPr>
        <p:spPr>
          <a:xfrm>
            <a:off x="628650" y="1382159"/>
            <a:ext cx="7886700" cy="29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-17780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de"/>
              <a:t>Zertifikatskurs für Studierende</a:t>
            </a:r>
            <a:endParaRPr/>
          </a:p>
          <a:p>
            <a:pPr indent="-190500" lvl="1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de"/>
              <a:t>2 Durchläufe als Spring School 2023 &amp; 2024</a:t>
            </a:r>
            <a:endParaRPr/>
          </a:p>
          <a:p>
            <a:pPr indent="-171450" lvl="1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de"/>
              <a:t>Landeslehrpreis 2023</a:t>
            </a:r>
            <a:endParaRPr/>
          </a:p>
          <a:p>
            <a:pPr indent="-177800" lvl="2" marL="863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de" u="sng">
                <a:solidFill>
                  <a:schemeClr val="hlink"/>
                </a:solidFill>
                <a:hlinkClick r:id="rId3"/>
              </a:rPr>
              <a:t>https://mwfk.brandenburg.de/mwfk/de/service/pressemitteilungen/ansicht/~29-11-2023-landeslehr-und-postdoc-preise#</a:t>
            </a:r>
            <a:endParaRPr/>
          </a:p>
          <a:p>
            <a:pPr indent="-17780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"/>
              <a:t>Zertifikatskurs für Forschende und FDM-Verantwortliche</a:t>
            </a:r>
            <a:endParaRPr/>
          </a:p>
          <a:p>
            <a:pPr indent="-171450" lvl="1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de"/>
              <a:t>1. Durchlauf 01.10.-15.11.2024</a:t>
            </a:r>
            <a:endParaRPr/>
          </a:p>
          <a:p>
            <a:pPr indent="-171450" lvl="1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de"/>
              <a:t>2. Durchlauf März/April 2025</a:t>
            </a:r>
            <a:endParaRPr/>
          </a:p>
        </p:txBody>
      </p:sp>
      <p:sp>
        <p:nvSpPr>
          <p:cNvPr id="636" name="Google Shape;636;p86"/>
          <p:cNvSpPr txBox="1"/>
          <p:nvPr>
            <p:ph idx="11" type="ftr"/>
          </p:nvPr>
        </p:nvSpPr>
        <p:spPr>
          <a:xfrm>
            <a:off x="1716655" y="4737070"/>
            <a:ext cx="604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Forschungsdatenmanagement in Brandenburg</a:t>
            </a:r>
            <a:endParaRPr/>
          </a:p>
        </p:txBody>
      </p:sp>
      <p:sp>
        <p:nvSpPr>
          <p:cNvPr id="637" name="Google Shape;637;p86"/>
          <p:cNvSpPr txBox="1"/>
          <p:nvPr>
            <p:ph idx="12" type="sldNum"/>
          </p:nvPr>
        </p:nvSpPr>
        <p:spPr>
          <a:xfrm>
            <a:off x="7954354" y="4737070"/>
            <a:ext cx="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87"/>
          <p:cNvSpPr txBox="1"/>
          <p:nvPr>
            <p:ph type="title"/>
          </p:nvPr>
        </p:nvSpPr>
        <p:spPr>
          <a:xfrm>
            <a:off x="623887" y="931656"/>
            <a:ext cx="7886699" cy="170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IBM Plex Sans Medium"/>
              <a:buNone/>
            </a:pPr>
            <a:r>
              <a:rPr lang="de"/>
              <a:t>Strategie / Professionalisierung des FDM-Beratungsangebots</a:t>
            </a:r>
            <a:endParaRPr/>
          </a:p>
        </p:txBody>
      </p:sp>
      <p:sp>
        <p:nvSpPr>
          <p:cNvPr id="643" name="Google Shape;643;p87"/>
          <p:cNvSpPr txBox="1"/>
          <p:nvPr>
            <p:ph idx="1" type="body"/>
          </p:nvPr>
        </p:nvSpPr>
        <p:spPr>
          <a:xfrm>
            <a:off x="623887" y="2777862"/>
            <a:ext cx="7886699" cy="12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de"/>
              <a:t>Sprecherin: Carina Schiller (Technische Hochschule Brandenburg)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br>
              <a:rPr lang="de"/>
            </a:br>
            <a:endParaRPr/>
          </a:p>
        </p:txBody>
      </p:sp>
      <p:sp>
        <p:nvSpPr>
          <p:cNvPr id="644" name="Google Shape;644;p87"/>
          <p:cNvSpPr txBox="1"/>
          <p:nvPr>
            <p:ph idx="12" type="sldNum"/>
          </p:nvPr>
        </p:nvSpPr>
        <p:spPr>
          <a:xfrm>
            <a:off x="7954354" y="4737070"/>
            <a:ext cx="617068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645" name="Google Shape;645;p87"/>
          <p:cNvSpPr txBox="1"/>
          <p:nvPr>
            <p:ph idx="11" type="ftr"/>
          </p:nvPr>
        </p:nvSpPr>
        <p:spPr>
          <a:xfrm>
            <a:off x="1716655" y="4737070"/>
            <a:ext cx="6048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Forschungsdatenmanagement in Brandenburg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88"/>
          <p:cNvSpPr txBox="1"/>
          <p:nvPr>
            <p:ph type="title"/>
          </p:nvPr>
        </p:nvSpPr>
        <p:spPr>
          <a:xfrm>
            <a:off x="628650" y="351482"/>
            <a:ext cx="78867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IBM Plex Sans SemiBold"/>
              <a:buNone/>
            </a:pPr>
            <a:r>
              <a:rPr lang="de"/>
              <a:t>FDM-Beratung (an den staatlich geförderten Hochschulen) in Brandenburg – der Status quo</a:t>
            </a:r>
            <a:endParaRPr/>
          </a:p>
        </p:txBody>
      </p:sp>
      <p:sp>
        <p:nvSpPr>
          <p:cNvPr id="651" name="Google Shape;651;p88"/>
          <p:cNvSpPr txBox="1"/>
          <p:nvPr>
            <p:ph idx="1" type="body"/>
          </p:nvPr>
        </p:nvSpPr>
        <p:spPr>
          <a:xfrm>
            <a:off x="628650" y="1389650"/>
            <a:ext cx="7998600" cy="29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-17780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de"/>
              <a:t>seit Oktober 2022 (Projektbeginn) Auf- und Ausbau von</a:t>
            </a:r>
            <a:r>
              <a:rPr lang="de"/>
              <a:t> </a:t>
            </a:r>
            <a:r>
              <a:rPr lang="de"/>
              <a:t>FDM-</a:t>
            </a:r>
            <a:endParaRPr/>
          </a:p>
          <a:p>
            <a:pPr indent="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Kontaktpunkten, um die Beratung von Forschenden durchführen zu können</a:t>
            </a:r>
            <a:br>
              <a:rPr lang="de"/>
            </a:br>
            <a:endParaRPr/>
          </a:p>
          <a:p>
            <a:pPr indent="-17780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de"/>
              <a:t>Unterstützung von Neu-Beratenden &amp;  Hilfsmittel zur Reflektion für erfahrene Beratende: gemeinsamer Leitfaden für Beratung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de"/>
              <a:t>			</a:t>
            </a:r>
            <a:r>
              <a:rPr lang="de" sz="1500"/>
              <a:t>„IN-FDM-BB Report: R 1.2.2 Gemeinsame konzeptionelle Entwicklung von 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de" sz="1500"/>
              <a:t>                    		</a:t>
            </a:r>
            <a:r>
              <a:rPr lang="de" sz="1500"/>
              <a:t>FDM-Beratung an den brandenburgischen Hochschulen“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00"/>
              <a:buNone/>
            </a:pPr>
            <a:r>
              <a:rPr lang="de" sz="1500"/>
              <a:t>			(Zenodo, 17. Oktober 2023), </a:t>
            </a:r>
            <a:r>
              <a:rPr lang="de" sz="1500" u="sng">
                <a:solidFill>
                  <a:schemeClr val="hlink"/>
                </a:solidFill>
                <a:hlinkClick r:id="rId3"/>
              </a:rPr>
              <a:t>https://doi.org/10.5281/ZENODO.10014365</a:t>
            </a:r>
            <a:r>
              <a:rPr lang="de" sz="1500"/>
              <a:t>.</a:t>
            </a:r>
            <a:endParaRPr sz="1500"/>
          </a:p>
        </p:txBody>
      </p:sp>
      <p:sp>
        <p:nvSpPr>
          <p:cNvPr id="652" name="Google Shape;652;p88"/>
          <p:cNvSpPr txBox="1"/>
          <p:nvPr>
            <p:ph idx="11" type="ftr"/>
          </p:nvPr>
        </p:nvSpPr>
        <p:spPr>
          <a:xfrm>
            <a:off x="1716655" y="4737070"/>
            <a:ext cx="6048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Forschungsdatenmanagement in Brandenburg</a:t>
            </a:r>
            <a:endParaRPr/>
          </a:p>
        </p:txBody>
      </p:sp>
      <p:sp>
        <p:nvSpPr>
          <p:cNvPr id="653" name="Google Shape;653;p88"/>
          <p:cNvSpPr txBox="1"/>
          <p:nvPr>
            <p:ph idx="12" type="sldNum"/>
          </p:nvPr>
        </p:nvSpPr>
        <p:spPr>
          <a:xfrm>
            <a:off x="7954354" y="4737070"/>
            <a:ext cx="617068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 b="0"/>
          </a:p>
        </p:txBody>
      </p:sp>
      <p:pic>
        <p:nvPicPr>
          <p:cNvPr id="654" name="Google Shape;654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5399" y="3060475"/>
            <a:ext cx="764450" cy="76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89"/>
          <p:cNvSpPr txBox="1"/>
          <p:nvPr>
            <p:ph type="title"/>
          </p:nvPr>
        </p:nvSpPr>
        <p:spPr>
          <a:xfrm>
            <a:off x="628650" y="351482"/>
            <a:ext cx="7886700" cy="4437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IBM Plex Sans SemiBold"/>
              <a:buNone/>
            </a:pPr>
            <a:r>
              <a:rPr lang="de"/>
              <a:t>Strategie</a:t>
            </a:r>
            <a:endParaRPr/>
          </a:p>
        </p:txBody>
      </p:sp>
      <p:sp>
        <p:nvSpPr>
          <p:cNvPr id="660" name="Google Shape;660;p89"/>
          <p:cNvSpPr txBox="1"/>
          <p:nvPr>
            <p:ph idx="11" type="ftr"/>
          </p:nvPr>
        </p:nvSpPr>
        <p:spPr>
          <a:xfrm>
            <a:off x="1716655" y="4737070"/>
            <a:ext cx="6048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Forschungsdatenmanagement in Brandenburg</a:t>
            </a:r>
            <a:endParaRPr/>
          </a:p>
        </p:txBody>
      </p:sp>
      <p:sp>
        <p:nvSpPr>
          <p:cNvPr id="661" name="Google Shape;661;p89"/>
          <p:cNvSpPr txBox="1"/>
          <p:nvPr>
            <p:ph idx="12" type="sldNum"/>
          </p:nvPr>
        </p:nvSpPr>
        <p:spPr>
          <a:xfrm>
            <a:off x="7954354" y="4737070"/>
            <a:ext cx="617068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 b="0"/>
          </a:p>
        </p:txBody>
      </p:sp>
      <p:pic>
        <p:nvPicPr>
          <p:cNvPr id="662" name="Google Shape;662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0500" y="650888"/>
            <a:ext cx="5022999" cy="3841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4"/>
          <p:cNvSpPr txBox="1"/>
          <p:nvPr>
            <p:ph idx="12" type="sldNum"/>
          </p:nvPr>
        </p:nvSpPr>
        <p:spPr>
          <a:xfrm>
            <a:off x="7954354" y="4737070"/>
            <a:ext cx="617068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 b="0"/>
          </a:p>
        </p:txBody>
      </p:sp>
      <p:sp>
        <p:nvSpPr>
          <p:cNvPr id="305" name="Google Shape;305;p54"/>
          <p:cNvSpPr txBox="1"/>
          <p:nvPr>
            <p:ph idx="11" type="ftr"/>
          </p:nvPr>
        </p:nvSpPr>
        <p:spPr>
          <a:xfrm>
            <a:off x="1716655" y="4737070"/>
            <a:ext cx="6048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Forschungsdatenmanagement in Brandenburg</a:t>
            </a:r>
            <a:endParaRPr/>
          </a:p>
        </p:txBody>
      </p:sp>
      <p:sp>
        <p:nvSpPr>
          <p:cNvPr id="306" name="Google Shape;306;p54"/>
          <p:cNvSpPr txBox="1"/>
          <p:nvPr/>
        </p:nvSpPr>
        <p:spPr>
          <a:xfrm>
            <a:off x="628650" y="351482"/>
            <a:ext cx="78867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IBM Plex Sans SemiBold"/>
              <a:buNone/>
            </a:pPr>
            <a:r>
              <a:rPr lang="de" sz="2700">
                <a:solidFill>
                  <a:srgbClr val="3F3F3F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IN-FDM-BB Oktober 2022 – September 2025</a:t>
            </a:r>
            <a:endParaRPr sz="1100"/>
          </a:p>
        </p:txBody>
      </p:sp>
      <p:sp>
        <p:nvSpPr>
          <p:cNvPr id="307" name="Google Shape;307;p54"/>
          <p:cNvSpPr txBox="1"/>
          <p:nvPr/>
        </p:nvSpPr>
        <p:spPr>
          <a:xfrm>
            <a:off x="2701105" y="1562602"/>
            <a:ext cx="6026058" cy="25622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r>
              <a:rPr lang="de" sz="1800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Projektfinanzierung insg. ~2,5 Mio. Euro</a:t>
            </a:r>
            <a:endParaRPr sz="1100"/>
          </a:p>
          <a:p>
            <a:pPr indent="-254000" lvl="1" marL="59690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r>
              <a:rPr b="0" i="0" lang="de" sz="1800" u="none" cap="none" strike="noStrike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Hochschulen für Angewandte Wissenschaften durch BMBF</a:t>
            </a:r>
            <a:endParaRPr sz="1100"/>
          </a:p>
          <a:p>
            <a:pPr indent="-254000" lvl="1" marL="59690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r>
              <a:rPr b="0" i="0" lang="de" sz="1800" u="none" cap="none" strike="noStrike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Universitäten durch MWFK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r>
              <a:rPr lang="de" sz="1800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FDM-</a:t>
            </a:r>
            <a:r>
              <a:rPr b="1" lang="de" sz="1800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Drittmittel-Stellenanteile</a:t>
            </a:r>
            <a:r>
              <a:rPr lang="de" sz="1800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 an allen acht staatlichen forschenden Hochschulen</a:t>
            </a:r>
            <a:endParaRPr sz="1100"/>
          </a:p>
          <a:p>
            <a:pPr indent="-1397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397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308" name="Google Shape;308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6837" y="1018658"/>
            <a:ext cx="2284268" cy="141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247" y="2502696"/>
            <a:ext cx="1593447" cy="1246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90"/>
          <p:cNvSpPr txBox="1"/>
          <p:nvPr>
            <p:ph type="title"/>
          </p:nvPr>
        </p:nvSpPr>
        <p:spPr>
          <a:xfrm>
            <a:off x="628650" y="351482"/>
            <a:ext cx="78867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IBM Plex Sans SemiBold"/>
              <a:buNone/>
            </a:pPr>
            <a:r>
              <a:rPr lang="de"/>
              <a:t>Optimierung des FDM-Beratungsangebots</a:t>
            </a:r>
            <a:endParaRPr/>
          </a:p>
        </p:txBody>
      </p:sp>
      <p:sp>
        <p:nvSpPr>
          <p:cNvPr id="668" name="Google Shape;668;p90"/>
          <p:cNvSpPr txBox="1"/>
          <p:nvPr>
            <p:ph idx="1" type="body"/>
          </p:nvPr>
        </p:nvSpPr>
        <p:spPr>
          <a:xfrm>
            <a:off x="628650" y="1078700"/>
            <a:ext cx="8154600" cy="32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 lnSpcReduction="20000"/>
          </a:bodyPr>
          <a:lstStyle/>
          <a:p>
            <a:pPr indent="-17780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b="1" lang="de"/>
              <a:t>Strategische Zielsetzung</a:t>
            </a:r>
            <a:r>
              <a:rPr lang="de"/>
              <a:t>: umfassendes Beratungsangebot </a:t>
            </a:r>
            <a:br>
              <a:rPr lang="de"/>
            </a:br>
            <a:r>
              <a:rPr lang="de"/>
              <a:t>an allen Hochschulen mit Qualitätsmanagement (RISE-DE)</a:t>
            </a:r>
            <a:br>
              <a:rPr lang="de"/>
            </a:br>
            <a:endParaRPr/>
          </a:p>
          <a:p>
            <a:pPr indent="-17780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b="1" lang="de"/>
              <a:t>Erprobungsphase</a:t>
            </a:r>
            <a:r>
              <a:rPr lang="de"/>
              <a:t>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t/>
            </a:r>
            <a:endParaRPr/>
          </a:p>
          <a:p>
            <a:pPr indent="-184150" lvl="1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700"/>
              <a:buChar char="•"/>
            </a:pPr>
            <a:r>
              <a:rPr lang="de" sz="1700"/>
              <a:t>kontinuierliche Durchführung von Beratungen an allen Hochschulen</a:t>
            </a:r>
            <a:br>
              <a:rPr lang="de" sz="1700"/>
            </a:br>
            <a:endParaRPr sz="1700"/>
          </a:p>
          <a:p>
            <a:pPr indent="-184150" lvl="1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700"/>
              <a:buChar char="•"/>
            </a:pPr>
            <a:r>
              <a:rPr lang="de" sz="1700"/>
              <a:t>Erarbeitung von Materialien zur weiteren Unterstützung der Ratsuchenden</a:t>
            </a:r>
            <a:br>
              <a:rPr lang="de" sz="1700"/>
            </a:br>
            <a:endParaRPr sz="1700"/>
          </a:p>
          <a:p>
            <a:pPr indent="-184150" lvl="1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700"/>
              <a:buChar char="•"/>
            </a:pPr>
            <a:r>
              <a:rPr lang="de" sz="1700"/>
              <a:t>Weiterbildung der Beratenden</a:t>
            </a:r>
            <a:br>
              <a:rPr lang="de" sz="1700"/>
            </a:br>
            <a:endParaRPr sz="1700"/>
          </a:p>
          <a:p>
            <a:pPr indent="-184150" lvl="1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700"/>
              <a:buChar char="•"/>
            </a:pPr>
            <a:r>
              <a:rPr lang="de" sz="1700"/>
              <a:t>monatlich tagende Unterarbeitsgruppe (UAG) Beratungen zum Austausch und zur Besprechung von Beratungsszenarien und herangezogenen Materialien</a:t>
            </a:r>
            <a:endParaRPr/>
          </a:p>
          <a:p>
            <a:pPr indent="-6350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69" name="Google Shape;669;p90"/>
          <p:cNvSpPr txBox="1"/>
          <p:nvPr>
            <p:ph idx="11" type="ftr"/>
          </p:nvPr>
        </p:nvSpPr>
        <p:spPr>
          <a:xfrm>
            <a:off x="1716655" y="4737070"/>
            <a:ext cx="6048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Forschungsdatenmanagement in Brandenburg</a:t>
            </a:r>
            <a:endParaRPr/>
          </a:p>
        </p:txBody>
      </p:sp>
      <p:sp>
        <p:nvSpPr>
          <p:cNvPr id="670" name="Google Shape;670;p90"/>
          <p:cNvSpPr txBox="1"/>
          <p:nvPr>
            <p:ph idx="12" type="sldNum"/>
          </p:nvPr>
        </p:nvSpPr>
        <p:spPr>
          <a:xfrm>
            <a:off x="7954354" y="4737070"/>
            <a:ext cx="617068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 b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91"/>
          <p:cNvSpPr txBox="1"/>
          <p:nvPr>
            <p:ph type="title"/>
          </p:nvPr>
        </p:nvSpPr>
        <p:spPr>
          <a:xfrm>
            <a:off x="628650" y="351482"/>
            <a:ext cx="78867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IBM Plex Sans SemiBold"/>
              <a:buNone/>
            </a:pPr>
            <a:r>
              <a:rPr lang="de"/>
              <a:t>Optimierung des FDM-Beratungsangebots</a:t>
            </a:r>
            <a:endParaRPr/>
          </a:p>
        </p:txBody>
      </p:sp>
      <p:sp>
        <p:nvSpPr>
          <p:cNvPr id="676" name="Google Shape;676;p91"/>
          <p:cNvSpPr txBox="1"/>
          <p:nvPr>
            <p:ph idx="1" type="body"/>
          </p:nvPr>
        </p:nvSpPr>
        <p:spPr>
          <a:xfrm>
            <a:off x="628650" y="980574"/>
            <a:ext cx="7886700" cy="33445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 lnSpcReduction="10000"/>
          </a:bodyPr>
          <a:lstStyle/>
          <a:p>
            <a:pPr indent="-17780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b="1" lang="de"/>
              <a:t>Lessons Learned</a:t>
            </a:r>
            <a:r>
              <a:rPr lang="de"/>
              <a:t>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t/>
            </a:r>
            <a:endParaRPr/>
          </a:p>
          <a:p>
            <a:pPr indent="-184150" lvl="1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700"/>
              <a:buChar char="•"/>
            </a:pPr>
            <a:r>
              <a:rPr lang="de" sz="1700"/>
              <a:t>Beratungsformat: persönliche Einzelberatung = Best Practice</a:t>
            </a:r>
            <a:br>
              <a:rPr lang="de" sz="1700"/>
            </a:br>
            <a:endParaRPr sz="1700"/>
          </a:p>
          <a:p>
            <a:pPr indent="-184150" lvl="1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700"/>
              <a:buChar char="•"/>
            </a:pPr>
            <a:r>
              <a:rPr lang="de" sz="1700"/>
              <a:t>wirksame Werbung: persönliche Empfehlung; im Kontext von Antragstellungen</a:t>
            </a:r>
            <a:br>
              <a:rPr lang="de" sz="1700"/>
            </a:br>
            <a:endParaRPr sz="1700"/>
          </a:p>
          <a:p>
            <a:pPr indent="-184150" lvl="1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700"/>
              <a:buChar char="•"/>
            </a:pPr>
            <a:r>
              <a:rPr lang="de" sz="1700"/>
              <a:t>bedeutende </a:t>
            </a:r>
            <a:r>
              <a:rPr lang="de" sz="1700"/>
              <a:t>Beratungsk</a:t>
            </a:r>
            <a:r>
              <a:rPr lang="de" sz="1700"/>
              <a:t>omponenten: Weiterbildung und Netzwerk</a:t>
            </a:r>
            <a:br>
              <a:rPr lang="de" sz="1700"/>
            </a:br>
            <a:endParaRPr sz="1700"/>
          </a:p>
          <a:p>
            <a:pPr indent="-184150" lvl="1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700"/>
              <a:buChar char="•"/>
            </a:pPr>
            <a:r>
              <a:rPr lang="de" sz="1700"/>
              <a:t>Wissen bewahren: Materialsammlung</a:t>
            </a:r>
            <a:br>
              <a:rPr lang="de" sz="1700"/>
            </a:br>
            <a:endParaRPr sz="1700"/>
          </a:p>
          <a:p>
            <a:pPr indent="-184150" lvl="1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700"/>
              <a:buChar char="•"/>
            </a:pPr>
            <a:r>
              <a:rPr lang="de" sz="1700"/>
              <a:t>Dokumentation: detailliert aber praxistauglich</a:t>
            </a:r>
            <a:br>
              <a:rPr lang="de" sz="1700"/>
            </a:br>
            <a:endParaRPr sz="1700"/>
          </a:p>
          <a:p>
            <a:pPr indent="-184150" lvl="1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700"/>
              <a:buChar char="•"/>
            </a:pPr>
            <a:r>
              <a:rPr lang="de" sz="1700"/>
              <a:t>Austausch effizient gestalten </a:t>
            </a:r>
            <a:endParaRPr sz="1700"/>
          </a:p>
        </p:txBody>
      </p:sp>
      <p:sp>
        <p:nvSpPr>
          <p:cNvPr id="677" name="Google Shape;677;p91"/>
          <p:cNvSpPr txBox="1"/>
          <p:nvPr>
            <p:ph idx="11" type="ftr"/>
          </p:nvPr>
        </p:nvSpPr>
        <p:spPr>
          <a:xfrm>
            <a:off x="1716655" y="4737070"/>
            <a:ext cx="6048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Forschungsdatenmanagement in Brandenburg</a:t>
            </a:r>
            <a:endParaRPr/>
          </a:p>
        </p:txBody>
      </p:sp>
      <p:sp>
        <p:nvSpPr>
          <p:cNvPr id="678" name="Google Shape;678;p91"/>
          <p:cNvSpPr txBox="1"/>
          <p:nvPr>
            <p:ph idx="12" type="sldNum"/>
          </p:nvPr>
        </p:nvSpPr>
        <p:spPr>
          <a:xfrm>
            <a:off x="7954354" y="4737070"/>
            <a:ext cx="617068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 b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92"/>
          <p:cNvSpPr txBox="1"/>
          <p:nvPr>
            <p:ph type="title"/>
          </p:nvPr>
        </p:nvSpPr>
        <p:spPr>
          <a:xfrm>
            <a:off x="628650" y="351482"/>
            <a:ext cx="78867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IBM Plex Sans SemiBold"/>
              <a:buNone/>
            </a:pPr>
            <a:r>
              <a:rPr lang="de"/>
              <a:t>Optimierung des FDM-Beratungsangebots</a:t>
            </a:r>
            <a:endParaRPr/>
          </a:p>
        </p:txBody>
      </p:sp>
      <p:sp>
        <p:nvSpPr>
          <p:cNvPr id="684" name="Google Shape;684;p92"/>
          <p:cNvSpPr txBox="1"/>
          <p:nvPr>
            <p:ph idx="1" type="body"/>
          </p:nvPr>
        </p:nvSpPr>
        <p:spPr>
          <a:xfrm>
            <a:off x="628650" y="1010653"/>
            <a:ext cx="7886700" cy="331450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-17780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b="1" lang="de"/>
              <a:t>Umsetzung/Workshops</a:t>
            </a:r>
            <a:r>
              <a:rPr lang="de"/>
              <a:t>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t/>
            </a:r>
            <a:endParaRPr/>
          </a:p>
          <a:p>
            <a:pPr indent="-184150" lvl="1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700"/>
              <a:buChar char="•"/>
            </a:pPr>
            <a:r>
              <a:rPr lang="de" sz="1700"/>
              <a:t>Austausch zu Beratungen in der Landesinitiative</a:t>
            </a:r>
            <a:endParaRPr/>
          </a:p>
          <a:p>
            <a:pPr indent="-184150" lvl="1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700"/>
              <a:buChar char="•"/>
            </a:pPr>
            <a:r>
              <a:rPr lang="de" sz="1700"/>
              <a:t>Dokumentation</a:t>
            </a:r>
            <a:endParaRPr/>
          </a:p>
          <a:p>
            <a:pPr indent="-184150" lvl="1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700"/>
              <a:buChar char="•"/>
            </a:pPr>
            <a:r>
              <a:rPr lang="de" sz="1700"/>
              <a:t>„living“ Materialsammlung</a:t>
            </a:r>
            <a:endParaRPr/>
          </a:p>
          <a:p>
            <a:pPr indent="-184150" lvl="1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700"/>
              <a:buChar char="•"/>
            </a:pPr>
            <a:r>
              <a:rPr lang="de" sz="1700"/>
              <a:t>Netzwerk/Expertenpool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de"/>
              <a:t>-&gt; Beratende aus allen forschenden Hochschulen Brandenburgs nehmen teil</a:t>
            </a:r>
            <a:br>
              <a:rPr lang="de"/>
            </a:b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de"/>
              <a:t>-&gt; Ergebnisse fließen in „Lessons-Learned-Bericht </a:t>
            </a:r>
            <a:br>
              <a:rPr lang="de"/>
            </a:br>
            <a:r>
              <a:rPr lang="de"/>
              <a:t>zu professioneller Beratung“ (Frühjahr 2025)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85" name="Google Shape;685;p92"/>
          <p:cNvSpPr txBox="1"/>
          <p:nvPr>
            <p:ph idx="11" type="ftr"/>
          </p:nvPr>
        </p:nvSpPr>
        <p:spPr>
          <a:xfrm>
            <a:off x="1716655" y="4737070"/>
            <a:ext cx="6048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Forschungsdatenmanagement in Brandenburg</a:t>
            </a:r>
            <a:endParaRPr/>
          </a:p>
        </p:txBody>
      </p:sp>
      <p:sp>
        <p:nvSpPr>
          <p:cNvPr id="686" name="Google Shape;686;p92"/>
          <p:cNvSpPr txBox="1"/>
          <p:nvPr>
            <p:ph idx="12" type="sldNum"/>
          </p:nvPr>
        </p:nvSpPr>
        <p:spPr>
          <a:xfrm>
            <a:off x="7954354" y="4737070"/>
            <a:ext cx="617068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 b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93"/>
          <p:cNvSpPr txBox="1"/>
          <p:nvPr>
            <p:ph type="title"/>
          </p:nvPr>
        </p:nvSpPr>
        <p:spPr>
          <a:xfrm>
            <a:off x="628650" y="351482"/>
            <a:ext cx="78867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IBM Plex Sans SemiBold"/>
              <a:buNone/>
            </a:pPr>
            <a:r>
              <a:rPr lang="de"/>
              <a:t>Exkurs: Konzept für rechtlichen und ethischen </a:t>
            </a:r>
            <a:br>
              <a:rPr lang="de"/>
            </a:br>
            <a:r>
              <a:rPr lang="de"/>
              <a:t>Support an den Hochschulen </a:t>
            </a:r>
            <a:br>
              <a:rPr lang="de"/>
            </a:br>
            <a:endParaRPr/>
          </a:p>
        </p:txBody>
      </p:sp>
      <p:sp>
        <p:nvSpPr>
          <p:cNvPr id="692" name="Google Shape;692;p93"/>
          <p:cNvSpPr txBox="1"/>
          <p:nvPr>
            <p:ph idx="1" type="body"/>
          </p:nvPr>
        </p:nvSpPr>
        <p:spPr>
          <a:xfrm>
            <a:off x="628650" y="1365585"/>
            <a:ext cx="7886700" cy="295957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 lnSpcReduction="10000"/>
          </a:bodyPr>
          <a:lstStyle/>
          <a:p>
            <a:pPr indent="-17780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de"/>
              <a:t>First-Level-Support: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t/>
            </a:r>
            <a:endParaRPr/>
          </a:p>
          <a:p>
            <a:pPr indent="-184150" lvl="1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700"/>
              <a:buChar char="•"/>
            </a:pPr>
            <a:r>
              <a:rPr lang="de" sz="1700"/>
              <a:t>Rechtliche Themen &amp; Fragestellungen (Auswahl):</a:t>
            </a:r>
            <a:endParaRPr/>
          </a:p>
          <a:p>
            <a:pPr indent="-177800" lvl="2" marL="863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</a:pPr>
            <a:r>
              <a:rPr lang="de"/>
              <a:t>Datenzugang</a:t>
            </a:r>
            <a:endParaRPr/>
          </a:p>
          <a:p>
            <a:pPr indent="-177800" lvl="2" marL="863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</a:pPr>
            <a:r>
              <a:rPr lang="de"/>
              <a:t>Urheberrecht</a:t>
            </a:r>
            <a:endParaRPr/>
          </a:p>
          <a:p>
            <a:pPr indent="-177800" lvl="2" marL="863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</a:pPr>
            <a:r>
              <a:rPr lang="de"/>
              <a:t>Datenschutz</a:t>
            </a:r>
            <a:endParaRPr/>
          </a:p>
          <a:p>
            <a:pPr indent="0" lvl="1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00"/>
              <a:buNone/>
            </a:pPr>
            <a:r>
              <a:t/>
            </a:r>
            <a:endParaRPr/>
          </a:p>
          <a:p>
            <a:pPr indent="-184150" lvl="1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700"/>
              <a:buChar char="•"/>
            </a:pPr>
            <a:r>
              <a:rPr lang="de" sz="1700"/>
              <a:t>Ethische Themen &amp; Fragestellungen (Auswahl):</a:t>
            </a:r>
            <a:endParaRPr/>
          </a:p>
          <a:p>
            <a:pPr indent="-177800" lvl="2" marL="863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</a:pPr>
            <a:r>
              <a:rPr lang="de"/>
              <a:t>Antidiskriminierung und Fairness</a:t>
            </a:r>
            <a:endParaRPr/>
          </a:p>
          <a:p>
            <a:pPr indent="-177800" lvl="2" marL="863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</a:pPr>
            <a:r>
              <a:rPr lang="de"/>
              <a:t>Gute FAIR-Prinzipien und Open Science</a:t>
            </a:r>
            <a:endParaRPr/>
          </a:p>
          <a:p>
            <a:pPr indent="-177800" lvl="2" marL="863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</a:pPr>
            <a:r>
              <a:rPr lang="de"/>
              <a:t>Nachhaltigkeit und Umwelt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de"/>
              <a:t>-&gt; Kompetenzaufbau in lokalen Beratungsstrukturen</a:t>
            </a:r>
            <a:endParaRPr/>
          </a:p>
        </p:txBody>
      </p:sp>
      <p:sp>
        <p:nvSpPr>
          <p:cNvPr id="693" name="Google Shape;693;p93"/>
          <p:cNvSpPr txBox="1"/>
          <p:nvPr>
            <p:ph idx="11" type="ftr"/>
          </p:nvPr>
        </p:nvSpPr>
        <p:spPr>
          <a:xfrm>
            <a:off x="1716655" y="4737070"/>
            <a:ext cx="6048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Forschungsdatenmanagement in Brandenburg</a:t>
            </a:r>
            <a:endParaRPr/>
          </a:p>
        </p:txBody>
      </p:sp>
      <p:sp>
        <p:nvSpPr>
          <p:cNvPr id="694" name="Google Shape;694;p93"/>
          <p:cNvSpPr txBox="1"/>
          <p:nvPr>
            <p:ph idx="12" type="sldNum"/>
          </p:nvPr>
        </p:nvSpPr>
        <p:spPr>
          <a:xfrm>
            <a:off x="7954354" y="4737070"/>
            <a:ext cx="617068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 b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94"/>
          <p:cNvSpPr txBox="1"/>
          <p:nvPr>
            <p:ph type="title"/>
          </p:nvPr>
        </p:nvSpPr>
        <p:spPr>
          <a:xfrm>
            <a:off x="623887" y="931656"/>
            <a:ext cx="7886700" cy="170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IBM Plex Sans Medium"/>
              <a:buNone/>
            </a:pPr>
            <a:r>
              <a:rPr lang="de"/>
              <a:t>Gemeinsame Dienste - RDMO-BB und RADAR-BB</a:t>
            </a:r>
            <a:endParaRPr/>
          </a:p>
        </p:txBody>
      </p:sp>
      <p:sp>
        <p:nvSpPr>
          <p:cNvPr id="700" name="Google Shape;700;p94"/>
          <p:cNvSpPr txBox="1"/>
          <p:nvPr>
            <p:ph idx="1" type="body"/>
          </p:nvPr>
        </p:nvSpPr>
        <p:spPr>
          <a:xfrm>
            <a:off x="623887" y="2777862"/>
            <a:ext cx="7886700" cy="12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de"/>
              <a:t>Sprecherin: Dr. Maria Büttner (Universität Potsdam)</a:t>
            </a:r>
            <a:endParaRPr/>
          </a:p>
        </p:txBody>
      </p:sp>
      <p:sp>
        <p:nvSpPr>
          <p:cNvPr id="701" name="Google Shape;701;p94"/>
          <p:cNvSpPr txBox="1"/>
          <p:nvPr>
            <p:ph idx="12" type="sldNum"/>
          </p:nvPr>
        </p:nvSpPr>
        <p:spPr>
          <a:xfrm>
            <a:off x="7954354" y="4737070"/>
            <a:ext cx="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702" name="Google Shape;702;p94"/>
          <p:cNvSpPr txBox="1"/>
          <p:nvPr>
            <p:ph idx="11" type="ftr"/>
          </p:nvPr>
        </p:nvSpPr>
        <p:spPr>
          <a:xfrm>
            <a:off x="1716655" y="4737070"/>
            <a:ext cx="604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Forschungsdatenmanagement in Brandenburg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" name="Google Shape;707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800" y="4"/>
            <a:ext cx="8704124" cy="5080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" name="Google Shape;712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1017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321978"/>
            <a:ext cx="8839197" cy="1701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3899" y="3023178"/>
            <a:ext cx="1296950" cy="129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9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72450" y="3039238"/>
            <a:ext cx="3505050" cy="125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9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21600" y="3023174"/>
            <a:ext cx="3427400" cy="205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9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03704" y="3118375"/>
            <a:ext cx="1242671" cy="94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9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20077" y="3839713"/>
            <a:ext cx="3284525" cy="106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9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25800" y="4462575"/>
            <a:ext cx="778800" cy="386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p9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732825" y="3079954"/>
            <a:ext cx="688156" cy="525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5" name="Google Shape;725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8175"/>
            <a:ext cx="9144001" cy="4454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98"/>
          <p:cNvSpPr txBox="1"/>
          <p:nvPr>
            <p:ph type="title"/>
          </p:nvPr>
        </p:nvSpPr>
        <p:spPr>
          <a:xfrm>
            <a:off x="628650" y="351482"/>
            <a:ext cx="7886700" cy="864000"/>
          </a:xfrm>
          <a:prstGeom prst="rect">
            <a:avLst/>
          </a:prstGeom>
        </p:spPr>
        <p:txBody>
          <a:bodyPr anchorCtr="0" anchor="t" bIns="34275" lIns="0" spcFirstLastPara="1" rIns="0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b="1" lang="de" sz="3600">
                <a:solidFill>
                  <a:srgbClr val="E5004E"/>
                </a:solidFill>
                <a:latin typeface="IBM Plex Sans"/>
                <a:ea typeface="IBM Plex Sans"/>
                <a:cs typeface="IBM Plex Sans"/>
                <a:sym typeface="IBM Plex Sans"/>
              </a:rPr>
              <a:t>RADAR-</a:t>
            </a:r>
            <a:r>
              <a:rPr b="1" lang="de" sz="3600">
                <a:solidFill>
                  <a:srgbClr val="E5004E"/>
                </a:solidFill>
                <a:latin typeface="Arial"/>
                <a:ea typeface="Arial"/>
                <a:cs typeface="Arial"/>
                <a:sym typeface="Arial"/>
              </a:rPr>
              <a:t>BB im Verbund FDM-BB</a:t>
            </a:r>
            <a:endParaRPr b="1" sz="3600">
              <a:solidFill>
                <a:srgbClr val="E5004E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98"/>
          <p:cNvSpPr txBox="1"/>
          <p:nvPr>
            <p:ph idx="1" type="body"/>
          </p:nvPr>
        </p:nvSpPr>
        <p:spPr>
          <a:xfrm>
            <a:off x="628650" y="1382159"/>
            <a:ext cx="7886700" cy="2943000"/>
          </a:xfrm>
          <a:prstGeom prst="rect">
            <a:avLst/>
          </a:prstGeom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SCREENSHOT</a:t>
            </a:r>
            <a:endParaRPr/>
          </a:p>
        </p:txBody>
      </p:sp>
      <p:pic>
        <p:nvPicPr>
          <p:cNvPr id="732" name="Google Shape;732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9155"/>
            <a:ext cx="9144001" cy="437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99"/>
          <p:cNvSpPr txBox="1"/>
          <p:nvPr>
            <p:ph type="title"/>
          </p:nvPr>
        </p:nvSpPr>
        <p:spPr>
          <a:xfrm>
            <a:off x="623887" y="931656"/>
            <a:ext cx="7886700" cy="170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IBM Plex Sans Medium"/>
              <a:buNone/>
            </a:pPr>
            <a:r>
              <a:rPr lang="de"/>
              <a:t>Zusammenfassung &amp; Ausblick</a:t>
            </a:r>
            <a:endParaRPr/>
          </a:p>
        </p:txBody>
      </p:sp>
      <p:sp>
        <p:nvSpPr>
          <p:cNvPr id="738" name="Google Shape;738;p99"/>
          <p:cNvSpPr txBox="1"/>
          <p:nvPr>
            <p:ph idx="1" type="body"/>
          </p:nvPr>
        </p:nvSpPr>
        <p:spPr>
          <a:xfrm>
            <a:off x="623887" y="2777862"/>
            <a:ext cx="7886700" cy="12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de"/>
              <a:t>Sprecherin: Dr. Janine Straka</a:t>
            </a:r>
            <a:endParaRPr/>
          </a:p>
        </p:txBody>
      </p:sp>
      <p:sp>
        <p:nvSpPr>
          <p:cNvPr id="739" name="Google Shape;739;p99"/>
          <p:cNvSpPr txBox="1"/>
          <p:nvPr>
            <p:ph idx="12" type="sldNum"/>
          </p:nvPr>
        </p:nvSpPr>
        <p:spPr>
          <a:xfrm>
            <a:off x="7954354" y="4737070"/>
            <a:ext cx="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740" name="Google Shape;740;p99"/>
          <p:cNvSpPr txBox="1"/>
          <p:nvPr>
            <p:ph idx="11" type="ftr"/>
          </p:nvPr>
        </p:nvSpPr>
        <p:spPr>
          <a:xfrm>
            <a:off x="1716655" y="4737070"/>
            <a:ext cx="604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Forschungsdatenmanagement in Brandenburg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5"/>
          <p:cNvSpPr txBox="1"/>
          <p:nvPr>
            <p:ph idx="12" type="sldNum"/>
          </p:nvPr>
        </p:nvSpPr>
        <p:spPr>
          <a:xfrm>
            <a:off x="7954354" y="4737070"/>
            <a:ext cx="617068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 b="0"/>
          </a:p>
        </p:txBody>
      </p:sp>
      <p:sp>
        <p:nvSpPr>
          <p:cNvPr id="316" name="Google Shape;316;p55"/>
          <p:cNvSpPr txBox="1"/>
          <p:nvPr>
            <p:ph idx="11" type="ftr"/>
          </p:nvPr>
        </p:nvSpPr>
        <p:spPr>
          <a:xfrm>
            <a:off x="1716655" y="4737070"/>
            <a:ext cx="6048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Forschungsdatenmanagement in Brandenburg</a:t>
            </a:r>
            <a:endParaRPr/>
          </a:p>
        </p:txBody>
      </p:sp>
      <p:sp>
        <p:nvSpPr>
          <p:cNvPr id="317" name="Google Shape;317;p55"/>
          <p:cNvSpPr txBox="1"/>
          <p:nvPr/>
        </p:nvSpPr>
        <p:spPr>
          <a:xfrm>
            <a:off x="628650" y="351482"/>
            <a:ext cx="78867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IBM Plex Sans SemiBold"/>
              <a:buNone/>
            </a:pPr>
            <a:r>
              <a:rPr lang="de" sz="2700">
                <a:solidFill>
                  <a:srgbClr val="3F3F3F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Ziele IN-FDM-BB</a:t>
            </a:r>
            <a:endParaRPr sz="1100"/>
          </a:p>
        </p:txBody>
      </p:sp>
      <p:sp>
        <p:nvSpPr>
          <p:cNvPr id="318" name="Google Shape;318;p55"/>
          <p:cNvSpPr txBox="1"/>
          <p:nvPr/>
        </p:nvSpPr>
        <p:spPr>
          <a:xfrm>
            <a:off x="628650" y="979536"/>
            <a:ext cx="7817126" cy="22852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r>
              <a:rPr b="1" lang="de" sz="1800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Lokaler</a:t>
            </a:r>
            <a:r>
              <a:rPr lang="de" sz="1800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 Kompetenzaufbau für Forschungsdatenmanagement an jeder Hochschule</a:t>
            </a:r>
            <a:endParaRPr sz="1100"/>
          </a:p>
          <a:p>
            <a:pPr indent="-1397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r>
              <a:rPr b="1" lang="de" sz="1800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Lokaler und brandenburgweiter </a:t>
            </a:r>
            <a:r>
              <a:rPr lang="de" sz="1800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Aufbau von Qualifizierungsangeboten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r>
              <a:rPr b="1" lang="de" sz="1800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Brandenburgweite</a:t>
            </a:r>
            <a:r>
              <a:rPr lang="de" sz="1800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, kooperative Bereitstellung relevanter FDM-Dienstleistungen und wissenschaftlich-technologischer IT-Dienste (RADAR, RDMO)</a:t>
            </a:r>
            <a:endParaRPr sz="18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19" name="Google Shape;319;p55"/>
          <p:cNvSpPr txBox="1"/>
          <p:nvPr/>
        </p:nvSpPr>
        <p:spPr>
          <a:xfrm>
            <a:off x="628650" y="3481550"/>
            <a:ext cx="78867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800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→ </a:t>
            </a:r>
            <a:r>
              <a:rPr b="1" lang="de" sz="1800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Nachhaltige, institutionalisierte FDM-Strukturen      </a:t>
            </a:r>
            <a:endParaRPr b="1" sz="1800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800" u="sng">
                <a:solidFill>
                  <a:srgbClr val="404040"/>
                </a:solidFill>
                <a:latin typeface="IBM Plex Sans"/>
                <a:ea typeface="IBM Plex Sans"/>
                <a:cs typeface="IBM Plex Sans"/>
                <a:sym typeface="IBM Plex Sans"/>
              </a:rPr>
              <a:t>Vision</a:t>
            </a:r>
            <a:r>
              <a:rPr lang="de" sz="1800">
                <a:solidFill>
                  <a:srgbClr val="404040"/>
                </a:solidFill>
                <a:latin typeface="IBM Plex Sans"/>
                <a:ea typeface="IBM Plex Sans"/>
                <a:cs typeface="IBM Plex Sans"/>
                <a:sym typeface="IBM Plex Sans"/>
              </a:rPr>
              <a:t>: </a:t>
            </a:r>
            <a:r>
              <a:rPr b="1" lang="de" sz="1800">
                <a:solidFill>
                  <a:srgbClr val="404040"/>
                </a:solidFill>
                <a:latin typeface="IBM Plex Sans"/>
                <a:ea typeface="IBM Plex Sans"/>
                <a:cs typeface="IBM Plex Sans"/>
                <a:sym typeface="IBM Plex Sans"/>
              </a:rPr>
              <a:t>Verankerung von FDM als Schlüsselkompetenz und als Teil des Forschungsalltags in Brandenburg</a:t>
            </a:r>
            <a:endParaRPr b="1" sz="18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100"/>
          <p:cNvSpPr txBox="1"/>
          <p:nvPr>
            <p:ph type="title"/>
          </p:nvPr>
        </p:nvSpPr>
        <p:spPr>
          <a:xfrm>
            <a:off x="628650" y="465207"/>
            <a:ext cx="78867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IBM Plex Sans SemiBold"/>
              <a:buNone/>
            </a:pPr>
            <a:r>
              <a:rPr lang="de"/>
              <a:t>Zusammenfassung</a:t>
            </a:r>
            <a:endParaRPr/>
          </a:p>
        </p:txBody>
      </p:sp>
      <p:sp>
        <p:nvSpPr>
          <p:cNvPr id="746" name="Google Shape;746;p100"/>
          <p:cNvSpPr txBox="1"/>
          <p:nvPr>
            <p:ph idx="1" type="body"/>
          </p:nvPr>
        </p:nvSpPr>
        <p:spPr>
          <a:xfrm>
            <a:off x="628650" y="1382159"/>
            <a:ext cx="7886700" cy="29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rgbClr val="404040"/>
                </a:solidFill>
              </a:rPr>
              <a:t>Herausforderungen:</a:t>
            </a:r>
            <a:r>
              <a:rPr lang="de" sz="1700">
                <a:solidFill>
                  <a:srgbClr val="404040"/>
                </a:solidFill>
              </a:rPr>
              <a:t> </a:t>
            </a:r>
            <a:endParaRPr sz="1700">
              <a:solidFill>
                <a:schemeClr val="dk1"/>
              </a:solidFill>
            </a:endParaRPr>
          </a:p>
          <a:p>
            <a:pPr indent="-19050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BM Plex Sans"/>
              <a:buChar char="•"/>
            </a:pPr>
            <a:r>
              <a:rPr lang="de" sz="1700">
                <a:solidFill>
                  <a:srgbClr val="404040"/>
                </a:solidFill>
              </a:rPr>
              <a:t>flächendeckende individuelle Unterstützung notwendig</a:t>
            </a:r>
            <a:endParaRPr sz="1700">
              <a:solidFill>
                <a:schemeClr val="dk1"/>
              </a:solidFill>
            </a:endParaRPr>
          </a:p>
          <a:p>
            <a:pPr indent="-19050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BM Plex Sans"/>
              <a:buChar char="•"/>
            </a:pPr>
            <a:r>
              <a:rPr lang="de" sz="1700">
                <a:solidFill>
                  <a:srgbClr val="404040"/>
                </a:solidFill>
              </a:rPr>
              <a:t>disziplinspezifische Unterstützung 🡺 Synergien mit weiteren Akteur*innen</a:t>
            </a:r>
            <a:endParaRPr sz="1700">
              <a:solidFill>
                <a:srgbClr val="404040"/>
              </a:solidFill>
            </a:endParaRPr>
          </a:p>
          <a:p>
            <a:pPr indent="-19050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BM Plex Sans"/>
              <a:buChar char="•"/>
            </a:pPr>
            <a:r>
              <a:rPr lang="de" sz="1700">
                <a:solidFill>
                  <a:srgbClr val="404040"/>
                </a:solidFill>
              </a:rPr>
              <a:t>Dauerhafte finanzielle und personelle Ressourcen (je HS &amp; brandenburgweit)</a:t>
            </a:r>
            <a:endParaRPr sz="1700">
              <a:solidFill>
                <a:schemeClr val="dk1"/>
              </a:solidFill>
            </a:endParaRPr>
          </a:p>
          <a:p>
            <a:pPr indent="-171450" lvl="0" marL="177800" rtl="0" algn="l">
              <a:spcBef>
                <a:spcPts val="0"/>
              </a:spcBef>
              <a:spcAft>
                <a:spcPts val="0"/>
              </a:spcAft>
              <a:buSzPts val="1700"/>
              <a:buFont typeface="IBM Plex Sans"/>
              <a:buChar char="•"/>
            </a:pPr>
            <a:r>
              <a:rPr lang="de" sz="1700"/>
              <a:t>Heterogenität der HS 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700"/>
              <a:t>Ergebnisse:</a:t>
            </a:r>
            <a:endParaRPr sz="1700"/>
          </a:p>
          <a:p>
            <a:pPr indent="-171450" lvl="0" marL="177800" rtl="0" algn="l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de" sz="1700"/>
              <a:t>gute Zusammenarbeit</a:t>
            </a:r>
            <a:endParaRPr sz="1700"/>
          </a:p>
          <a:p>
            <a:pPr indent="-171450" lvl="0" marL="177800" rtl="0" algn="l">
              <a:spcBef>
                <a:spcPts val="0"/>
              </a:spcBef>
              <a:spcAft>
                <a:spcPts val="0"/>
              </a:spcAft>
              <a:buSzPts val="1700"/>
              <a:buFont typeface="IBM Plex Sans"/>
              <a:buChar char="•"/>
            </a:pPr>
            <a:r>
              <a:rPr lang="de" sz="1700"/>
              <a:t>Gemeinsame Angebote: Zertifikatskurse, IT-Dienste</a:t>
            </a:r>
            <a:endParaRPr sz="1700"/>
          </a:p>
          <a:p>
            <a:pPr indent="-177800" lvl="0" marL="177800" rtl="0" algn="l">
              <a:spcBef>
                <a:spcPts val="0"/>
              </a:spcBef>
              <a:spcAft>
                <a:spcPts val="0"/>
              </a:spcAft>
              <a:buSzPts val="1800"/>
              <a:buFont typeface="IBM Plex Sans"/>
              <a:buChar char="•"/>
            </a:pPr>
            <a:r>
              <a:rPr lang="de"/>
              <a:t>Fortschritte an allen HS: AGs, Strategien, Beratungen, Informationsmaterialen (Webseite,...)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100"/>
          <p:cNvSpPr txBox="1"/>
          <p:nvPr>
            <p:ph idx="11" type="ftr"/>
          </p:nvPr>
        </p:nvSpPr>
        <p:spPr>
          <a:xfrm>
            <a:off x="1716655" y="4737070"/>
            <a:ext cx="604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Forschungsdatenmanagement in Brandenburg</a:t>
            </a:r>
            <a:endParaRPr/>
          </a:p>
        </p:txBody>
      </p:sp>
      <p:sp>
        <p:nvSpPr>
          <p:cNvPr id="748" name="Google Shape;748;p100"/>
          <p:cNvSpPr txBox="1"/>
          <p:nvPr>
            <p:ph idx="12" type="sldNum"/>
          </p:nvPr>
        </p:nvSpPr>
        <p:spPr>
          <a:xfrm>
            <a:off x="7954354" y="4737070"/>
            <a:ext cx="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 b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01"/>
          <p:cNvSpPr txBox="1"/>
          <p:nvPr>
            <p:ph type="title"/>
          </p:nvPr>
        </p:nvSpPr>
        <p:spPr>
          <a:xfrm>
            <a:off x="628650" y="351482"/>
            <a:ext cx="78867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IBM Plex Sans SemiBold"/>
              <a:buNone/>
            </a:pPr>
            <a:r>
              <a:rPr lang="de"/>
              <a:t>IN-FDM-BB 2025</a:t>
            </a:r>
            <a:endParaRPr/>
          </a:p>
        </p:txBody>
      </p:sp>
      <p:sp>
        <p:nvSpPr>
          <p:cNvPr id="754" name="Google Shape;754;p101"/>
          <p:cNvSpPr txBox="1"/>
          <p:nvPr>
            <p:ph idx="1" type="body"/>
          </p:nvPr>
        </p:nvSpPr>
        <p:spPr>
          <a:xfrm>
            <a:off x="628650" y="1382159"/>
            <a:ext cx="7886700" cy="29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"/>
              <a:t>Schulungs- &amp; Informationsangebote ausbauen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"/>
              <a:t>Beratung professionalisieren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"/>
              <a:t>IT-Dienste RDMO &amp; RADAR im Produktivsystem und erproben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"/>
              <a:t>Helpdesk für IT-Dienste sowie eth. &amp; rechtl. Fragen sind einrichten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"/>
              <a:t>Personal (teilweise) verstetigen</a:t>
            </a:r>
            <a:endParaRPr/>
          </a:p>
        </p:txBody>
      </p:sp>
      <p:sp>
        <p:nvSpPr>
          <p:cNvPr id="755" name="Google Shape;755;p101"/>
          <p:cNvSpPr txBox="1"/>
          <p:nvPr>
            <p:ph idx="11" type="ftr"/>
          </p:nvPr>
        </p:nvSpPr>
        <p:spPr>
          <a:xfrm>
            <a:off x="1716655" y="4737070"/>
            <a:ext cx="604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Forschungsdatenmanagement in Brandenburg</a:t>
            </a:r>
            <a:endParaRPr/>
          </a:p>
        </p:txBody>
      </p:sp>
      <p:sp>
        <p:nvSpPr>
          <p:cNvPr id="756" name="Google Shape;756;p101"/>
          <p:cNvSpPr txBox="1"/>
          <p:nvPr>
            <p:ph idx="12" type="sldNum"/>
          </p:nvPr>
        </p:nvSpPr>
        <p:spPr>
          <a:xfrm>
            <a:off x="7954354" y="4737070"/>
            <a:ext cx="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 b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02"/>
          <p:cNvSpPr txBox="1"/>
          <p:nvPr>
            <p:ph type="title"/>
          </p:nvPr>
        </p:nvSpPr>
        <p:spPr>
          <a:xfrm>
            <a:off x="628650" y="351482"/>
            <a:ext cx="78867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IBM Plex Sans SemiBold"/>
              <a:buNone/>
            </a:pPr>
            <a:r>
              <a:rPr lang="de"/>
              <a:t>Ausblick: nach Projektende</a:t>
            </a:r>
            <a:endParaRPr/>
          </a:p>
        </p:txBody>
      </p:sp>
      <p:sp>
        <p:nvSpPr>
          <p:cNvPr id="762" name="Google Shape;762;p102"/>
          <p:cNvSpPr txBox="1"/>
          <p:nvPr>
            <p:ph idx="1" type="body"/>
          </p:nvPr>
        </p:nvSpPr>
        <p:spPr>
          <a:xfrm>
            <a:off x="628650" y="1382159"/>
            <a:ext cx="7886700" cy="29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700"/>
              <a:t>“Kooperation der Brandenburgischen Hochschulen bei der Digitalisierung stärken - Strategische Eckpunkte 2025-2029 - Positionspapier der Brandenburgischen Landeskonferenz der Hochschulpräsidentinnen und -präsidenten (BLHP)”, 2023,</a:t>
            </a:r>
            <a:r>
              <a:rPr lang="de" sz="1600"/>
              <a:t> </a:t>
            </a:r>
            <a:r>
              <a:rPr lang="de" sz="1100" u="sng">
                <a:solidFill>
                  <a:schemeClr val="hlink"/>
                </a:solidFill>
                <a:hlinkClick r:id="rId3"/>
              </a:rPr>
              <a:t>https://zdt-brandenburg.de/wp-content/uploads/2024/02/BLHP-Position_ZDT-Strategische-Eckpunkte-2025-2029.pdf</a:t>
            </a:r>
            <a:r>
              <a:rPr lang="de" sz="1100"/>
              <a:t> 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700"/>
              <a:t>Ziel dauerhafte Strukturen zu schaffen: 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de" sz="1700"/>
              <a:t>Knotenkonzept mit IT-Diensten (u. a. für FDM)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de" sz="1700"/>
              <a:t>Zentrale Kompetenzstellen (ggf. für FDM)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de" sz="1700"/>
              <a:t>…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700"/>
              <a:t>Entscheidung für Umsetzungsvariante noch ausstehend</a:t>
            </a:r>
            <a:endParaRPr sz="1700"/>
          </a:p>
        </p:txBody>
      </p:sp>
      <p:sp>
        <p:nvSpPr>
          <p:cNvPr id="763" name="Google Shape;763;p102"/>
          <p:cNvSpPr txBox="1"/>
          <p:nvPr>
            <p:ph idx="11" type="ftr"/>
          </p:nvPr>
        </p:nvSpPr>
        <p:spPr>
          <a:xfrm>
            <a:off x="1716655" y="4737070"/>
            <a:ext cx="604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Forschungsdatenmanagement in Brandenburg</a:t>
            </a:r>
            <a:endParaRPr/>
          </a:p>
        </p:txBody>
      </p:sp>
      <p:sp>
        <p:nvSpPr>
          <p:cNvPr id="764" name="Google Shape;764;p102"/>
          <p:cNvSpPr txBox="1"/>
          <p:nvPr>
            <p:ph idx="12" type="sldNum"/>
          </p:nvPr>
        </p:nvSpPr>
        <p:spPr>
          <a:xfrm>
            <a:off x="7954354" y="4737070"/>
            <a:ext cx="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 b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103"/>
          <p:cNvSpPr txBox="1"/>
          <p:nvPr>
            <p:ph type="title"/>
          </p:nvPr>
        </p:nvSpPr>
        <p:spPr>
          <a:xfrm>
            <a:off x="623887" y="931656"/>
            <a:ext cx="7886699" cy="170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IBM Plex Sans Medium"/>
              <a:buNone/>
            </a:pPr>
            <a:r>
              <a:rPr lang="de"/>
              <a:t>Fragen / Kommentare </a:t>
            </a:r>
            <a:endParaRPr/>
          </a:p>
        </p:txBody>
      </p:sp>
      <p:sp>
        <p:nvSpPr>
          <p:cNvPr id="770" name="Google Shape;770;p103"/>
          <p:cNvSpPr txBox="1"/>
          <p:nvPr>
            <p:ph idx="1" type="body"/>
          </p:nvPr>
        </p:nvSpPr>
        <p:spPr>
          <a:xfrm>
            <a:off x="623887" y="2777862"/>
            <a:ext cx="7886699" cy="12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771" name="Google Shape;771;p103"/>
          <p:cNvSpPr txBox="1"/>
          <p:nvPr>
            <p:ph idx="12" type="sldNum"/>
          </p:nvPr>
        </p:nvSpPr>
        <p:spPr>
          <a:xfrm>
            <a:off x="7954354" y="4737070"/>
            <a:ext cx="617068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772" name="Google Shape;772;p103"/>
          <p:cNvSpPr txBox="1"/>
          <p:nvPr>
            <p:ph idx="11" type="ftr"/>
          </p:nvPr>
        </p:nvSpPr>
        <p:spPr>
          <a:xfrm>
            <a:off x="1716655" y="4737070"/>
            <a:ext cx="6048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Forschungsdatenmanagement in Brandenburg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104"/>
          <p:cNvSpPr txBox="1"/>
          <p:nvPr/>
        </p:nvSpPr>
        <p:spPr>
          <a:xfrm>
            <a:off x="3630277" y="1393975"/>
            <a:ext cx="14736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4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Vielen Dank!</a:t>
            </a:r>
            <a:endParaRPr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6"/>
          <p:cNvSpPr txBox="1"/>
          <p:nvPr>
            <p:ph type="title"/>
          </p:nvPr>
        </p:nvSpPr>
        <p:spPr>
          <a:xfrm>
            <a:off x="623887" y="931656"/>
            <a:ext cx="7886699" cy="170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IBM Plex Sans Medium"/>
              <a:buNone/>
            </a:pPr>
            <a:r>
              <a:rPr lang="de"/>
              <a:t>Projekt IN-FDM-BB: Zwischenergebnisse</a:t>
            </a:r>
            <a:endParaRPr/>
          </a:p>
        </p:txBody>
      </p:sp>
      <p:sp>
        <p:nvSpPr>
          <p:cNvPr id="325" name="Google Shape;325;p56"/>
          <p:cNvSpPr txBox="1"/>
          <p:nvPr>
            <p:ph idx="1" type="body"/>
          </p:nvPr>
        </p:nvSpPr>
        <p:spPr>
          <a:xfrm>
            <a:off x="623887" y="2777862"/>
            <a:ext cx="7886699" cy="12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8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de"/>
              <a:t>Übersicht</a:t>
            </a:r>
            <a:endParaRPr/>
          </a:p>
          <a:p>
            <a:pPr indent="-32575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de"/>
              <a:t>FDM-Bedarfserhebung </a:t>
            </a:r>
            <a:endParaRPr/>
          </a:p>
          <a:p>
            <a:pPr indent="-32575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de"/>
              <a:t>Strategieentwicklung</a:t>
            </a:r>
            <a:endParaRPr/>
          </a:p>
          <a:p>
            <a:pPr indent="-32575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de"/>
              <a:t>Qualifizierung</a:t>
            </a:r>
            <a:endParaRPr/>
          </a:p>
          <a:p>
            <a:pPr indent="-32575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de"/>
              <a:t>Gemeinsame technische Dienste</a:t>
            </a:r>
            <a:endParaRPr/>
          </a:p>
          <a:p>
            <a:pPr indent="-32575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de"/>
              <a:t>Institutionalisierung, Ausblick</a:t>
            </a:r>
            <a:endParaRPr/>
          </a:p>
        </p:txBody>
      </p:sp>
      <p:sp>
        <p:nvSpPr>
          <p:cNvPr id="326" name="Google Shape;326;p56"/>
          <p:cNvSpPr txBox="1"/>
          <p:nvPr>
            <p:ph idx="12" type="sldNum"/>
          </p:nvPr>
        </p:nvSpPr>
        <p:spPr>
          <a:xfrm>
            <a:off x="7954354" y="4737070"/>
            <a:ext cx="617068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327" name="Google Shape;327;p56"/>
          <p:cNvSpPr txBox="1"/>
          <p:nvPr>
            <p:ph idx="11" type="ftr"/>
          </p:nvPr>
        </p:nvSpPr>
        <p:spPr>
          <a:xfrm>
            <a:off x="1716655" y="4737070"/>
            <a:ext cx="6048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Forschungsdatenmanagement in Brandenburg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7"/>
          <p:cNvSpPr txBox="1"/>
          <p:nvPr>
            <p:ph type="title"/>
          </p:nvPr>
        </p:nvSpPr>
        <p:spPr>
          <a:xfrm>
            <a:off x="623887" y="931656"/>
            <a:ext cx="7886699" cy="170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IBM Plex Sans Medium"/>
              <a:buNone/>
            </a:pPr>
            <a:r>
              <a:rPr lang="de"/>
              <a:t>FDM-Bedarfserhebung an den brandenburgischen Hochschulen</a:t>
            </a:r>
            <a:endParaRPr/>
          </a:p>
        </p:txBody>
      </p:sp>
      <p:sp>
        <p:nvSpPr>
          <p:cNvPr id="333" name="Google Shape;333;p57"/>
          <p:cNvSpPr txBox="1"/>
          <p:nvPr>
            <p:ph idx="1" type="body"/>
          </p:nvPr>
        </p:nvSpPr>
        <p:spPr>
          <a:xfrm>
            <a:off x="623887" y="2777862"/>
            <a:ext cx="7886699" cy="12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de"/>
              <a:t>Sprecherin: Dr. Daniela Mertzen (Universität Potsdam)</a:t>
            </a:r>
            <a:endParaRPr/>
          </a:p>
        </p:txBody>
      </p:sp>
      <p:sp>
        <p:nvSpPr>
          <p:cNvPr id="334" name="Google Shape;334;p57"/>
          <p:cNvSpPr txBox="1"/>
          <p:nvPr>
            <p:ph idx="12" type="sldNum"/>
          </p:nvPr>
        </p:nvSpPr>
        <p:spPr>
          <a:xfrm>
            <a:off x="7954354" y="4737070"/>
            <a:ext cx="617068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335" name="Google Shape;335;p57"/>
          <p:cNvSpPr txBox="1"/>
          <p:nvPr>
            <p:ph idx="11" type="ftr"/>
          </p:nvPr>
        </p:nvSpPr>
        <p:spPr>
          <a:xfrm>
            <a:off x="1716655" y="4737070"/>
            <a:ext cx="6048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Forschungsdatenmanagement in Brandenburg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p&#10;&#10;Description automatically generated" id="340" name="Google Shape;340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10145" y="1285153"/>
            <a:ext cx="3439592" cy="3092271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58"/>
          <p:cNvSpPr txBox="1"/>
          <p:nvPr>
            <p:ph type="title"/>
          </p:nvPr>
        </p:nvSpPr>
        <p:spPr>
          <a:xfrm>
            <a:off x="628650" y="351482"/>
            <a:ext cx="78867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11111"/>
              <a:buFont typeface="IBM Plex Sans SemiBold"/>
              <a:buNone/>
            </a:pPr>
            <a:r>
              <a:rPr lang="de">
                <a:solidFill>
                  <a:srgbClr val="3F3F3F"/>
                </a:solidFill>
              </a:rPr>
              <a:t>FDM-Bedarfserhebung unter Forschenden an den Brandenburger Hochschulen</a:t>
            </a:r>
            <a:br>
              <a:rPr lang="de">
                <a:solidFill>
                  <a:srgbClr val="3F3F3F"/>
                </a:solidFill>
              </a:rPr>
            </a:br>
            <a:endParaRPr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42" name="Google Shape;342;p58"/>
          <p:cNvSpPr txBox="1"/>
          <p:nvPr>
            <p:ph idx="11" type="ftr"/>
          </p:nvPr>
        </p:nvSpPr>
        <p:spPr>
          <a:xfrm>
            <a:off x="1716655" y="4737070"/>
            <a:ext cx="604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Forschungsdatenmanagement in Brandenburg</a:t>
            </a:r>
            <a:endParaRPr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43" name="Google Shape;343;p58"/>
          <p:cNvSpPr txBox="1"/>
          <p:nvPr>
            <p:ph idx="12" type="sldNum"/>
          </p:nvPr>
        </p:nvSpPr>
        <p:spPr>
          <a:xfrm>
            <a:off x="7954354" y="4737070"/>
            <a:ext cx="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‹#›</a:t>
            </a:fld>
            <a:endParaRPr b="0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44" name="Google Shape;344;p58"/>
          <p:cNvSpPr txBox="1"/>
          <p:nvPr/>
        </p:nvSpPr>
        <p:spPr>
          <a:xfrm>
            <a:off x="628650" y="1347431"/>
            <a:ext cx="5790438" cy="1335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" sz="1800" u="none" cap="none" strike="noStrike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Ziel:</a:t>
            </a:r>
            <a:endParaRPr/>
          </a:p>
          <a:p>
            <a:pPr indent="-342900" lvl="0" marL="3429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de" sz="1800" u="none" cap="none" strike="noStrike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datenbasierte (Weiter-)Entwicklung bedarfsgerechter FDM-Aktivitäten an den einzelnen HS und gemeinsam für Brandenburg</a:t>
            </a:r>
            <a:endParaRPr b="0" i="0" sz="1800" u="none" cap="none" strike="noStrike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45" name="Google Shape;345;p58"/>
          <p:cNvSpPr/>
          <p:nvPr/>
        </p:nvSpPr>
        <p:spPr>
          <a:xfrm>
            <a:off x="6329778" y="915862"/>
            <a:ext cx="1101909" cy="6340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58"/>
          <p:cNvSpPr/>
          <p:nvPr/>
        </p:nvSpPr>
        <p:spPr>
          <a:xfrm>
            <a:off x="6074256" y="3495798"/>
            <a:ext cx="1013925" cy="6340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58"/>
          <p:cNvSpPr txBox="1"/>
          <p:nvPr/>
        </p:nvSpPr>
        <p:spPr>
          <a:xfrm>
            <a:off x="628650" y="2986107"/>
            <a:ext cx="5291949" cy="1019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de" sz="1800" u="none" cap="none" strike="noStrike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durchgeführt an den acht am Projekt IN-FDM-BB beteiligten Hochschulen Brandenburgs (April/Mai 2023)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9"/>
          <p:cNvSpPr txBox="1"/>
          <p:nvPr>
            <p:ph type="title"/>
          </p:nvPr>
        </p:nvSpPr>
        <p:spPr>
          <a:xfrm>
            <a:off x="628650" y="351482"/>
            <a:ext cx="78867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IBM Plex Sans SemiBold"/>
              <a:buNone/>
            </a:pPr>
            <a:r>
              <a:rPr lang="de"/>
              <a:t>Methodische Informationen</a:t>
            </a:r>
            <a:endParaRPr/>
          </a:p>
        </p:txBody>
      </p:sp>
      <p:sp>
        <p:nvSpPr>
          <p:cNvPr id="353" name="Google Shape;353;p59"/>
          <p:cNvSpPr txBox="1"/>
          <p:nvPr>
            <p:ph idx="1" type="body"/>
          </p:nvPr>
        </p:nvSpPr>
        <p:spPr>
          <a:xfrm>
            <a:off x="628650" y="1024128"/>
            <a:ext cx="8241030" cy="38679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 fontScale="70000"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98901"/>
              <a:buChar char="•"/>
            </a:pPr>
            <a:r>
              <a:rPr lang="de" sz="2600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quantitative Online-Umfrage </a:t>
            </a:r>
            <a:endParaRPr/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97402"/>
              <a:buChar char="•"/>
            </a:pPr>
            <a:r>
              <a:rPr lang="de" sz="2200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Datenerhebung: Umfrage Tool der TH Wildau basierend auf Software QUAMP (Sociolutions) für die Datenerhebung, -verwaltung und –analyse</a:t>
            </a:r>
            <a:endParaRPr/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97402"/>
              <a:buChar char="•"/>
            </a:pPr>
            <a:r>
              <a:rPr lang="de" sz="2200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Datenauswertung: Programmiersprache R </a:t>
            </a:r>
            <a:endParaRPr/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97402"/>
              <a:buChar char="•"/>
            </a:pPr>
            <a:r>
              <a:rPr lang="de" sz="2200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Fragenkatalog basiert auf deutschlandweiter Bedarfsumfrage (an HAW) des Projekts EVER-FDM 🡪 Anpassung und Erweiterung für brandenburgischen Kontext</a:t>
            </a:r>
            <a:endParaRPr sz="2200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98901"/>
              <a:buChar char="•"/>
            </a:pPr>
            <a:r>
              <a:rPr lang="de" sz="2600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32 Fragen</a:t>
            </a:r>
            <a:endParaRPr sz="2600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7142"/>
              <a:buChar char="•"/>
            </a:pPr>
            <a:r>
              <a:rPr lang="de" sz="2000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Deutsch- und englischsprachige Version </a:t>
            </a:r>
            <a:endParaRPr/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7142"/>
              <a:buChar char="•"/>
            </a:pPr>
            <a:r>
              <a:rPr lang="de" sz="2000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Bearbeitungszeit ca. 15 Minuten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98901"/>
              <a:buChar char="•"/>
            </a:pPr>
            <a:r>
              <a:rPr lang="de" sz="2600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Bewerbung über Mailverteiler der HS, Social Media, etc.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42857"/>
              <a:buNone/>
            </a:pPr>
            <a:r>
              <a:t/>
            </a:r>
            <a:endParaRPr/>
          </a:p>
        </p:txBody>
      </p:sp>
      <p:sp>
        <p:nvSpPr>
          <p:cNvPr id="354" name="Google Shape;354;p59"/>
          <p:cNvSpPr txBox="1"/>
          <p:nvPr>
            <p:ph idx="12" type="sldNum"/>
          </p:nvPr>
        </p:nvSpPr>
        <p:spPr>
          <a:xfrm>
            <a:off x="7954354" y="4737070"/>
            <a:ext cx="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">
                <a:latin typeface="IBM Plex Sans"/>
                <a:ea typeface="IBM Plex Sans"/>
                <a:cs typeface="IBM Plex Sans"/>
                <a:sym typeface="IBM Plex Sans"/>
              </a:rPr>
              <a:t>‹#›</a:t>
            </a:fld>
            <a:endParaRPr b="0"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